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4" r:id="rId3"/>
    <p:sldId id="259" r:id="rId4"/>
    <p:sldId id="265" r:id="rId5"/>
    <p:sldId id="317" r:id="rId6"/>
    <p:sldId id="318" r:id="rId7"/>
    <p:sldId id="319" r:id="rId8"/>
    <p:sldId id="320" r:id="rId9"/>
    <p:sldId id="350" r:id="rId10"/>
    <p:sldId id="322" r:id="rId11"/>
    <p:sldId id="347" r:id="rId12"/>
    <p:sldId id="323" r:id="rId13"/>
    <p:sldId id="352" r:id="rId14"/>
    <p:sldId id="324" r:id="rId15"/>
    <p:sldId id="325" r:id="rId16"/>
    <p:sldId id="281" r:id="rId17"/>
    <p:sldId id="360" r:id="rId18"/>
    <p:sldId id="327" r:id="rId19"/>
    <p:sldId id="328" r:id="rId20"/>
    <p:sldId id="329" r:id="rId21"/>
    <p:sldId id="330" r:id="rId22"/>
    <p:sldId id="331" r:id="rId23"/>
    <p:sldId id="339" r:id="rId24"/>
    <p:sldId id="335" r:id="rId25"/>
    <p:sldId id="362" r:id="rId26"/>
    <p:sldId id="337" r:id="rId27"/>
    <p:sldId id="363" r:id="rId28"/>
    <p:sldId id="262" r:id="rId2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58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72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8A3BE-919A-1C0B-2778-BA518C663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C39EC-A311-DDE0-655A-AC180DF49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54318-2D23-A867-7A72-F19A1DF38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B3BDA-FC46-157C-36A4-5BE80ED90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8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9CB95-4019-4A7E-C7BA-16435B9BD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E9BA2-C3FB-8695-A58A-0C26E8EF3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EEA4-CCA4-8881-0573-468E69DAE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AD364-6409-BD6C-735E-81FBF49D4E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70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6BE7-8119-35EA-0BE2-8FBDF6A8C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76D38-43BF-972C-63CD-BDD4EC843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849F2-4EBE-2FEE-99CA-3E6A3D386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3EC5-C7E2-FF28-B685-279E1E025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1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3F4D1EF-572C-C9B2-122C-8E32EAE0A1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31" y="0"/>
            <a:ext cx="9100969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375" y="1006041"/>
            <a:ext cx="6786563" cy="23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93" b="1">
                <a:solidFill>
                  <a:srgbClr val="DC8060"/>
                </a:solidFill>
                <a:latin typeface="Montserrat"/>
              </a:rPr>
              <a:t>Módulo 02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375" y="1454311"/>
            <a:ext cx="6786563" cy="120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4145" b="1">
                <a:solidFill>
                  <a:srgbClr val="FFFFFF"/>
                </a:solidFill>
                <a:latin typeface="Montserrat"/>
              </a:rPr>
              <a:t>Consciente de</a:t>
            </a:r>
          </a:p>
          <a:p>
            <a:pPr algn="l"/>
            <a:r>
              <a:rPr sz="4145" b="1">
                <a:solidFill>
                  <a:srgbClr val="FFFFFF"/>
                </a:solidFill>
                <a:latin typeface="Montserrat"/>
              </a:rPr>
              <a:t>Cómo Estoy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5844" y="3497424"/>
            <a:ext cx="6465094" cy="640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4" b="0">
                <a:solidFill>
                  <a:srgbClr val="E0EBEB"/>
                </a:solidFill>
                <a:latin typeface="Montserrat"/>
              </a:rPr>
              <a:t>"El cuerpo como fuente de inteligencia</a:t>
            </a:r>
          </a:p>
          <a:p>
            <a:pPr algn="l"/>
            <a:r>
              <a:rPr sz="1704" b="0">
                <a:solidFill>
                  <a:srgbClr val="E0EBEB"/>
                </a:solidFill>
                <a:latin typeface="Montserrat"/>
              </a:rPr>
              <a:t>y anclaje al presente."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571500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EL MITO FUNDACIONAL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850106"/>
            <a:ext cx="771525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El Legado que nos Desconectó</a:t>
            </a:r>
            <a:endParaRPr lang="en-US" sz="2000" dirty="0">
              <a:latin typeface="Montserrat"/>
            </a:endParaRPr>
          </a:p>
        </p:txBody>
      </p:sp>
      <p:pic>
        <p:nvPicPr>
          <p:cNvPr id="21" name="Imagen 20" descr="Diagrama, Texto, Carta&#10;&#10;El contenido generado por IA puede ser incorrecto.">
            <a:extLst>
              <a:ext uri="{FF2B5EF4-FFF2-40B4-BE49-F238E27FC236}">
                <a16:creationId xmlns:a16="http://schemas.microsoft.com/office/drawing/2014/main" id="{68735B39-621B-F95F-E544-8F0A4B5D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7" y="1464002"/>
            <a:ext cx="7847704" cy="32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3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09476" y="641877"/>
            <a:ext cx="1725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EVIDENCIA CIENTÍFICA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1541655" y="1011566"/>
            <a:ext cx="6060663" cy="6468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Tu Cuerpo Está Moldeando tu Mente. 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 err="1">
                <a:solidFill>
                  <a:srgbClr val="2A5058"/>
                </a:solidFill>
                <a:latin typeface="Montserrat"/>
              </a:rPr>
              <a:t>Ahora</a:t>
            </a:r>
            <a:r>
              <a:rPr lang="en-US" sz="2000" b="1" dirty="0">
                <a:solidFill>
                  <a:srgbClr val="2A5058"/>
                </a:solidFill>
                <a:latin typeface="Montserrat"/>
              </a:rPr>
              <a:t> Mismo.</a:t>
            </a:r>
            <a:endParaRPr lang="en-US" sz="2000" dirty="0">
              <a:latin typeface="Montserrat"/>
            </a:endParaRPr>
          </a:p>
        </p:txBody>
      </p:sp>
      <p:sp>
        <p:nvSpPr>
          <p:cNvPr id="5" name="Text 2"/>
          <p:cNvSpPr/>
          <p:nvPr/>
        </p:nvSpPr>
        <p:spPr>
          <a:xfrm>
            <a:off x="3056827" y="2160259"/>
            <a:ext cx="303034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04" i="1" dirty="0">
                <a:solidFill>
                  <a:srgbClr val="5A6A6A"/>
                </a:solidFill>
              </a:rPr>
              <a:t>"No es metáfora. Es fisiología."</a:t>
            </a:r>
            <a:endParaRPr lang="en-US" sz="1704" dirty="0"/>
          </a:p>
        </p:txBody>
      </p:sp>
      <p:sp>
        <p:nvSpPr>
          <p:cNvPr id="6" name="Shape 3"/>
          <p:cNvSpPr/>
          <p:nvPr/>
        </p:nvSpPr>
        <p:spPr>
          <a:xfrm>
            <a:off x="2000250" y="3044298"/>
            <a:ext cx="857250" cy="857250"/>
          </a:xfrm>
          <a:prstGeom prst="ellipse">
            <a:avLst/>
          </a:prstGeom>
          <a:solidFill>
            <a:srgbClr val="2A5058">
              <a:alpha val="5000"/>
            </a:srgbClr>
          </a:solidFill>
          <a:ln w="18288">
            <a:solidFill>
              <a:srgbClr val="2A505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605" y="3294329"/>
            <a:ext cx="312539" cy="3571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70962" y="4115860"/>
            <a:ext cx="7158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2A5058"/>
                </a:solidFill>
              </a:rPr>
              <a:t>Postura</a:t>
            </a:r>
            <a:endParaRPr lang="en-US" sz="987" dirty="0"/>
          </a:p>
        </p:txBody>
      </p:sp>
      <p:sp>
        <p:nvSpPr>
          <p:cNvPr id="9" name="Text 5"/>
          <p:cNvSpPr/>
          <p:nvPr/>
        </p:nvSpPr>
        <p:spPr>
          <a:xfrm>
            <a:off x="2182025" y="4346246"/>
            <a:ext cx="4936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DC8060"/>
                </a:solidFill>
              </a:rPr>
              <a:t>Memoria</a:t>
            </a:r>
            <a:endParaRPr lang="en-US" sz="784" dirty="0"/>
          </a:p>
        </p:txBody>
      </p:sp>
      <p:sp>
        <p:nvSpPr>
          <p:cNvPr id="10" name="Shape 6"/>
          <p:cNvSpPr/>
          <p:nvPr/>
        </p:nvSpPr>
        <p:spPr>
          <a:xfrm>
            <a:off x="4143375" y="3044298"/>
            <a:ext cx="857250" cy="857250"/>
          </a:xfrm>
          <a:prstGeom prst="ellipse">
            <a:avLst/>
          </a:prstGeom>
          <a:solidFill>
            <a:srgbClr val="2A5058">
              <a:alpha val="5000"/>
            </a:srgbClr>
          </a:solidFill>
          <a:ln w="18288">
            <a:solidFill>
              <a:srgbClr val="2A505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758" y="3294329"/>
            <a:ext cx="446484" cy="3571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050283" y="4115860"/>
            <a:ext cx="10434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2A5058"/>
                </a:solidFill>
              </a:rPr>
              <a:t>Respiración</a:t>
            </a:r>
            <a:endParaRPr lang="en-US" sz="987" dirty="0"/>
          </a:p>
        </p:txBody>
      </p:sp>
      <p:sp>
        <p:nvSpPr>
          <p:cNvPr id="13" name="Text 8"/>
          <p:cNvSpPr/>
          <p:nvPr/>
        </p:nvSpPr>
        <p:spPr>
          <a:xfrm>
            <a:off x="4336759" y="4346246"/>
            <a:ext cx="4704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DC8060"/>
                </a:solidFill>
              </a:rPr>
              <a:t>Emoción</a:t>
            </a:r>
            <a:endParaRPr lang="en-US" sz="784" dirty="0"/>
          </a:p>
        </p:txBody>
      </p:sp>
      <p:sp>
        <p:nvSpPr>
          <p:cNvPr id="14" name="Shape 9"/>
          <p:cNvSpPr/>
          <p:nvPr/>
        </p:nvSpPr>
        <p:spPr>
          <a:xfrm>
            <a:off x="6286500" y="3044298"/>
            <a:ext cx="857250" cy="857250"/>
          </a:xfrm>
          <a:prstGeom prst="ellipse">
            <a:avLst/>
          </a:prstGeom>
          <a:solidFill>
            <a:srgbClr val="2A5058">
              <a:alpha val="5000"/>
            </a:srgbClr>
          </a:solidFill>
          <a:ln w="18288">
            <a:solidFill>
              <a:srgbClr val="2A505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207" y="3294329"/>
            <a:ext cx="401836" cy="3571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337148" y="4115860"/>
            <a:ext cx="7559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2A5058"/>
                </a:solidFill>
              </a:rPr>
              <a:t>Corazón</a:t>
            </a:r>
            <a:endParaRPr lang="en-US" sz="987" dirty="0"/>
          </a:p>
        </p:txBody>
      </p:sp>
      <p:sp>
        <p:nvSpPr>
          <p:cNvPr id="17" name="Text 11"/>
          <p:cNvSpPr/>
          <p:nvPr/>
        </p:nvSpPr>
        <p:spPr>
          <a:xfrm>
            <a:off x="6413804" y="4346246"/>
            <a:ext cx="6026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DC8060"/>
                </a:solidFill>
              </a:rPr>
              <a:t>Percepción</a:t>
            </a:r>
            <a:endParaRPr lang="en-US" sz="784" dirty="0"/>
          </a:p>
        </p:txBody>
      </p:sp>
      <p:sp>
        <p:nvSpPr>
          <p:cNvPr id="18" name="Text 12"/>
          <p:cNvSpPr/>
          <p:nvPr/>
        </p:nvSpPr>
        <p:spPr>
          <a:xfrm>
            <a:off x="8600935" y="472201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15</a:t>
            </a:r>
            <a:endParaRPr lang="en-US" sz="727" dirty="0"/>
          </a:p>
        </p:txBody>
      </p:sp>
    </p:spTree>
    <p:extLst>
      <p:ext uri="{BB962C8B-B14F-4D97-AF65-F5344CB8AC3E}">
        <p14:creationId xmlns:p14="http://schemas.microsoft.com/office/powerpoint/2010/main" val="354283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C0C308EB-A830-ED0C-8683-C1217496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89" y="1366652"/>
            <a:ext cx="7141397" cy="32125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571500"/>
            <a:ext cx="991875" cy="16632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EXPERIMENTO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850106"/>
            <a:ext cx="7715250" cy="8800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Tu Postura Sesga lo que Recuerdas</a:t>
            </a:r>
            <a:endParaRPr lang="en-US" sz="2000" dirty="0">
              <a:latin typeface="Montserrat"/>
            </a:endParaRPr>
          </a:p>
        </p:txBody>
      </p:sp>
      <p:sp>
        <p:nvSpPr>
          <p:cNvPr id="5" name="Text 2"/>
          <p:cNvSpPr/>
          <p:nvPr/>
        </p:nvSpPr>
        <p:spPr>
          <a:xfrm>
            <a:off x="5918155" y="4375168"/>
            <a:ext cx="2133944" cy="1322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A0B0B5"/>
                </a:solidFill>
              </a:rPr>
              <a:t>Estudio: Riskind &amp; Gotay (1982)</a:t>
            </a:r>
            <a:endParaRPr lang="en-US" sz="834" dirty="0"/>
          </a:p>
        </p:txBody>
      </p:sp>
      <p:sp>
        <p:nvSpPr>
          <p:cNvPr id="19" name="Text 14"/>
          <p:cNvSpPr/>
          <p:nvPr/>
        </p:nvSpPr>
        <p:spPr>
          <a:xfrm>
            <a:off x="8600935" y="472201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16</a:t>
            </a:r>
            <a:endParaRPr lang="en-US" sz="727" dirty="0"/>
          </a:p>
        </p:txBody>
      </p:sp>
    </p:spTree>
    <p:extLst>
      <p:ext uri="{BB962C8B-B14F-4D97-AF65-F5344CB8AC3E}">
        <p14:creationId xmlns:p14="http://schemas.microsoft.com/office/powerpoint/2010/main" val="274191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537682"/>
            <a:ext cx="8001000" cy="3134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Tu expression </a:t>
            </a:r>
            <a:r>
              <a:rPr lang="en-US" sz="2000" b="1" dirty="0" err="1">
                <a:solidFill>
                  <a:srgbClr val="2A5058"/>
                </a:solidFill>
                <a:latin typeface="Montserrat"/>
              </a:rPr>
              <a:t>configura</a:t>
            </a:r>
            <a:r>
              <a:rPr lang="en-US" sz="2000" b="1" dirty="0">
                <a:solidFill>
                  <a:srgbClr val="2A5058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2A5058"/>
                </a:solidFill>
                <a:latin typeface="Montserrat"/>
              </a:rPr>
              <a:t>tu</a:t>
            </a:r>
            <a:r>
              <a:rPr lang="en-US" sz="2000" b="1" dirty="0">
                <a:solidFill>
                  <a:srgbClr val="2A5058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2A5058"/>
                </a:solidFill>
                <a:latin typeface="Montserrat"/>
              </a:rPr>
              <a:t>experiencia</a:t>
            </a:r>
            <a:endParaRPr lang="en-US" sz="2000" dirty="0">
              <a:latin typeface="Montserra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95989" y="1106057"/>
            <a:ext cx="3943350" cy="354107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457200" y="1101248"/>
            <a:ext cx="3943350" cy="285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685800" y="1329848"/>
            <a:ext cx="189437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2A5058"/>
                </a:solidFill>
              </a:rPr>
              <a:t>El Bolígrafo en la Boca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3602459" y="1399500"/>
            <a:ext cx="5694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6B7280"/>
                </a:solidFill>
              </a:rPr>
              <a:t>Strack, 1988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1444321" y="2301398"/>
            <a:ext cx="1969080" cy="228600"/>
          </a:xfrm>
          <a:prstGeom prst="rect">
            <a:avLst/>
          </a:prstGeom>
          <a:noFill/>
          <a:ln/>
        </p:spPr>
        <p:txBody>
          <a:bodyPr wrap="square" lIns="136017" tIns="0" rIns="136017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21" dirty="0">
                <a:solidFill>
                  <a:srgbClr val="9CA3AF"/>
                </a:solidFill>
              </a:rPr>
              <a:t>[IMAGEN: Mujer con bolígrafo en boca]
Ref: assets/img-m02-02-boligrafo-boca.png</a:t>
            </a:r>
            <a:endParaRPr lang="en-US" sz="621" dirty="0"/>
          </a:p>
        </p:txBody>
      </p:sp>
      <p:sp>
        <p:nvSpPr>
          <p:cNvPr id="11" name="Text 8"/>
          <p:cNvSpPr/>
          <p:nvPr/>
        </p:nvSpPr>
        <p:spPr>
          <a:xfrm>
            <a:off x="685800" y="3915718"/>
            <a:ext cx="348615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34" dirty="0">
                <a:solidFill>
                  <a:srgbClr val="374151"/>
                </a:solidFill>
              </a:rPr>
              <a:t>Quienes sostenían el bolígrafo con los dientes (forzando sonrisa) encontraron las viñetas más graciosas que quienes lo sostenían con los labios (gesto serio).</a:t>
            </a:r>
            <a:endParaRPr lang="en-US" sz="834" dirty="0"/>
          </a:p>
        </p:txBody>
      </p:sp>
      <p:sp>
        <p:nvSpPr>
          <p:cNvPr id="12" name="Shape 9"/>
          <p:cNvSpPr/>
          <p:nvPr/>
        </p:nvSpPr>
        <p:spPr>
          <a:xfrm>
            <a:off x="4743450" y="1101248"/>
            <a:ext cx="3943350" cy="350457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10"/>
          <p:cNvSpPr/>
          <p:nvPr/>
        </p:nvSpPr>
        <p:spPr>
          <a:xfrm>
            <a:off x="4743450" y="1101248"/>
            <a:ext cx="3943350" cy="285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4972050" y="1329848"/>
            <a:ext cx="195557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2A5058"/>
                </a:solidFill>
              </a:rPr>
              <a:t>Respiración y Memoria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7781888" y="1399500"/>
            <a:ext cx="67631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6B7280"/>
                </a:solidFill>
              </a:rPr>
              <a:t>Huijbers, 2014</a:t>
            </a:r>
            <a:endParaRPr lang="en-US" sz="727" dirty="0"/>
          </a:p>
        </p:txBody>
      </p:sp>
      <p:sp>
        <p:nvSpPr>
          <p:cNvPr id="19" name="Text 16"/>
          <p:cNvSpPr/>
          <p:nvPr/>
        </p:nvSpPr>
        <p:spPr>
          <a:xfrm>
            <a:off x="4972050" y="3898200"/>
            <a:ext cx="348615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34" dirty="0">
                <a:solidFill>
                  <a:srgbClr val="374151"/>
                </a:solidFill>
              </a:rPr>
              <a:t>La inspiración nasal sincroniza la actividad en el hipocampo. Respirar por la nariz mejora significativamente la codificación y recuperación de recuerdos.</a:t>
            </a:r>
            <a:endParaRPr lang="en-US" sz="834" dirty="0"/>
          </a:p>
        </p:txBody>
      </p:sp>
      <p:sp>
        <p:nvSpPr>
          <p:cNvPr id="20" name="Text 17"/>
          <p:cNvSpPr/>
          <p:nvPr/>
        </p:nvSpPr>
        <p:spPr>
          <a:xfrm>
            <a:off x="392655" y="4855965"/>
            <a:ext cx="8229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El cuerpo no solo expresa lo que sientes; crea lo que sientes.</a:t>
            </a:r>
            <a:endParaRPr lang="en-US" sz="987" dirty="0"/>
          </a:p>
        </p:txBody>
      </p:sp>
      <p:sp>
        <p:nvSpPr>
          <p:cNvPr id="999" name="Text Subtitle"/>
          <p:cNvSpPr txBox="1"/>
          <p:nvPr/>
        </p:nvSpPr>
        <p:spPr>
          <a:xfrm>
            <a:off x="506955" y="287535"/>
            <a:ext cx="8001000" cy="258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EXPERIMENTO</a:t>
            </a:r>
            <a:endParaRPr lang="en-US" sz="1000" dirty="0">
              <a:latin typeface="Montserrat"/>
            </a:endParaRPr>
          </a:p>
        </p:txBody>
      </p:sp>
      <p:pic>
        <p:nvPicPr>
          <p:cNvPr id="22" name="Imagen 21" descr="Imagen que contiene persona, interior, cepillo de dientes, diente&#10;&#10;El contenido generado por IA puede ser incorrecto.">
            <a:extLst>
              <a:ext uri="{FF2B5EF4-FFF2-40B4-BE49-F238E27FC236}">
                <a16:creationId xmlns:a16="http://schemas.microsoft.com/office/drawing/2014/main" id="{3A55F716-4AAD-0135-5447-68BED468A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66" y="1648156"/>
            <a:ext cx="2865431" cy="2120871"/>
          </a:xfrm>
          <a:prstGeom prst="rect">
            <a:avLst/>
          </a:prstGeom>
        </p:spPr>
      </p:pic>
      <p:pic>
        <p:nvPicPr>
          <p:cNvPr id="26" name="Imagen 25" descr="Dibujo en blanco y negro&#10;&#10;El contenido generado por IA puede ser incorrecto.">
            <a:extLst>
              <a:ext uri="{FF2B5EF4-FFF2-40B4-BE49-F238E27FC236}">
                <a16:creationId xmlns:a16="http://schemas.microsoft.com/office/drawing/2014/main" id="{75E0C2AB-9D7B-490E-079B-60A7ED1DB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87" y="1664572"/>
            <a:ext cx="2256301" cy="216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1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571500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EXPERIMENTO 2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850106"/>
            <a:ext cx="7715250" cy="7543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Cada Emoción Tiene su Propia Firma Respiratoria</a:t>
            </a:r>
            <a:endParaRPr lang="en-US" sz="2000" dirty="0">
              <a:latin typeface="Montserrat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058293" y="3838265"/>
            <a:ext cx="7715250" cy="1148665"/>
          </a:xfrm>
          <a:prstGeom prst="rect">
            <a:avLst/>
          </a:prstGeom>
          <a:solidFill>
            <a:srgbClr val="2A5058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10"/>
          <p:cNvSpPr/>
          <p:nvPr/>
        </p:nvSpPr>
        <p:spPr>
          <a:xfrm>
            <a:off x="1058293" y="3838265"/>
            <a:ext cx="42863" cy="114866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1272606" y="4052577"/>
            <a:ext cx="3901213" cy="7200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93" b="1" dirty="0">
                <a:solidFill>
                  <a:srgbClr val="2A3A3A"/>
                </a:solidFill>
              </a:rPr>
              <a:t>El descubrimiento clave: Es bidireccional.
 Si cambias tu respiración, </a:t>
            </a:r>
            <a:r>
              <a:rPr lang="en-US" sz="1193" b="1" dirty="0">
                <a:solidFill>
                  <a:srgbClr val="DC8060"/>
                </a:solidFill>
              </a:rPr>
              <a:t>cambias tu emoción</a:t>
            </a:r>
            <a:r>
              <a:rPr lang="en-US" sz="1193" b="1" dirty="0">
                <a:solidFill>
                  <a:srgbClr val="2A3A3A"/>
                </a:solidFill>
              </a:rPr>
              <a:t>.
 Es tu mando a distancia fisiológico.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8600935" y="472201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17</a:t>
            </a:r>
            <a:endParaRPr lang="en-US" sz="727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349484A-C29C-B5E7-2B7C-A94CCE6934B5}"/>
              </a:ext>
            </a:extLst>
          </p:cNvPr>
          <p:cNvGrpSpPr/>
          <p:nvPr/>
        </p:nvGrpSpPr>
        <p:grpSpPr>
          <a:xfrm>
            <a:off x="2285303" y="1338498"/>
            <a:ext cx="4987133" cy="2243053"/>
            <a:chOff x="2186829" y="1216578"/>
            <a:chExt cx="4987133" cy="2243053"/>
          </a:xfrm>
        </p:grpSpPr>
        <p:pic>
          <p:nvPicPr>
            <p:cNvPr id="17" name="Imagen 16" descr="Texto&#10;&#10;El contenido generado por IA puede ser incorrecto.">
              <a:extLst>
                <a:ext uri="{FF2B5EF4-FFF2-40B4-BE49-F238E27FC236}">
                  <a16:creationId xmlns:a16="http://schemas.microsoft.com/office/drawing/2014/main" id="{16B34A14-FAE8-2AE5-9C40-E1AD5A639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6829" y="1216578"/>
              <a:ext cx="3918549" cy="2243053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4884804" y="3325235"/>
              <a:ext cx="2289158" cy="13439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600" i="1" dirty="0">
                  <a:solidFill>
                    <a:srgbClr val="A0B0B5"/>
                  </a:solidFill>
                </a:rPr>
                <a:t>Estudio: Pierre Philippot (2002)</a:t>
              </a:r>
              <a:endParaRPr 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29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428625"/>
            <a:ext cx="998287" cy="16632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EXPERIMENTO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635794"/>
            <a:ext cx="5400517" cy="3134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Tu Corazón </a:t>
            </a:r>
            <a:r>
              <a:rPr lang="en-US" sz="2000" b="1" dirty="0" err="1">
                <a:solidFill>
                  <a:srgbClr val="2A5058"/>
                </a:solidFill>
                <a:latin typeface="Montserrat"/>
              </a:rPr>
              <a:t>marca</a:t>
            </a:r>
            <a:r>
              <a:rPr lang="en-US" sz="2000" b="1" dirty="0">
                <a:solidFill>
                  <a:srgbClr val="2A5058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2A5058"/>
                </a:solidFill>
                <a:latin typeface="Montserrat"/>
              </a:rPr>
              <a:t>el</a:t>
            </a:r>
            <a:r>
              <a:rPr lang="en-US" sz="2000" b="1" dirty="0">
                <a:solidFill>
                  <a:srgbClr val="2A5058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2A5058"/>
                </a:solidFill>
                <a:latin typeface="Montserrat"/>
              </a:rPr>
              <a:t>ritmo</a:t>
            </a:r>
            <a:r>
              <a:rPr lang="en-US" sz="2000" b="1" dirty="0">
                <a:solidFill>
                  <a:srgbClr val="2A5058"/>
                </a:solidFill>
                <a:latin typeface="Montserrat"/>
              </a:rPr>
              <a:t> de lo </a:t>
            </a:r>
            <a:r>
              <a:rPr lang="en-US" sz="2000" b="1" dirty="0" err="1">
                <a:solidFill>
                  <a:srgbClr val="2A5058"/>
                </a:solidFill>
                <a:latin typeface="Montserrat"/>
              </a:rPr>
              <a:t>que</a:t>
            </a:r>
            <a:r>
              <a:rPr lang="en-US" sz="2000" b="1" dirty="0">
                <a:solidFill>
                  <a:srgbClr val="2A5058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2A5058"/>
                </a:solidFill>
                <a:latin typeface="Montserrat"/>
              </a:rPr>
              <a:t>ves</a:t>
            </a:r>
            <a:endParaRPr lang="en-US" sz="2000" dirty="0">
              <a:latin typeface="Montserrat"/>
            </a:endParaRPr>
          </a:p>
        </p:txBody>
      </p:sp>
      <p:sp>
        <p:nvSpPr>
          <p:cNvPr id="27" name="Shape 20"/>
          <p:cNvSpPr/>
          <p:nvPr/>
        </p:nvSpPr>
        <p:spPr>
          <a:xfrm>
            <a:off x="714375" y="3636504"/>
            <a:ext cx="7715250" cy="1134740"/>
          </a:xfrm>
          <a:prstGeom prst="rect">
            <a:avLst/>
          </a:prstGeom>
          <a:solidFill>
            <a:srgbClr val="2A5058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Shape 21"/>
          <p:cNvSpPr/>
          <p:nvPr/>
        </p:nvSpPr>
        <p:spPr>
          <a:xfrm>
            <a:off x="714375" y="3636504"/>
            <a:ext cx="42863" cy="1134740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9" name="Text 22"/>
          <p:cNvSpPr/>
          <p:nvPr/>
        </p:nvSpPr>
        <p:spPr>
          <a:xfrm>
            <a:off x="928688" y="3850816"/>
            <a:ext cx="777457" cy="1658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 err="1">
                <a:solidFill>
                  <a:srgbClr val="2A5058"/>
                </a:solidFill>
              </a:rPr>
              <a:t>Implicación</a:t>
            </a:r>
            <a:endParaRPr lang="en-US" sz="987" dirty="0"/>
          </a:p>
        </p:txBody>
      </p:sp>
      <p:sp>
        <p:nvSpPr>
          <p:cNvPr id="30" name="Text 23"/>
          <p:cNvSpPr/>
          <p:nvPr/>
        </p:nvSpPr>
        <p:spPr>
          <a:xfrm>
            <a:off x="928688" y="4116921"/>
            <a:ext cx="5100638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2A3A3A"/>
                </a:solidFill>
              </a:rPr>
              <a:t>Cuando estás estresado (taquicardia), pasas más tiempo en sístole.
 Literalmente, </a:t>
            </a:r>
            <a:r>
              <a:rPr lang="en-US" sz="1090" b="1" dirty="0">
                <a:solidFill>
                  <a:srgbClr val="DC8060"/>
                </a:solidFill>
              </a:rPr>
              <a:t>ves menos</a:t>
            </a:r>
            <a:r>
              <a:rPr lang="en-US" sz="1159" dirty="0">
                <a:solidFill>
                  <a:srgbClr val="2A3A3A"/>
                </a:solidFill>
              </a:rPr>
              <a:t> de la realidad.</a:t>
            </a:r>
            <a:endParaRPr lang="en-US" sz="1159" dirty="0"/>
          </a:p>
        </p:txBody>
      </p:sp>
      <p:sp>
        <p:nvSpPr>
          <p:cNvPr id="31" name="Text 24"/>
          <p:cNvSpPr/>
          <p:nvPr/>
        </p:nvSpPr>
        <p:spPr>
          <a:xfrm>
            <a:off x="6392791" y="3946699"/>
            <a:ext cx="182252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5A6A6A"/>
                </a:solidFill>
              </a:rPr>
              <a:t>Estrés = Taquicardia
 = Ceguera Perceptual</a:t>
            </a:r>
            <a:endParaRPr lang="en-US" sz="1193" dirty="0"/>
          </a:p>
        </p:txBody>
      </p:sp>
      <p:sp>
        <p:nvSpPr>
          <p:cNvPr id="32" name="Text 25"/>
          <p:cNvSpPr/>
          <p:nvPr/>
        </p:nvSpPr>
        <p:spPr>
          <a:xfrm>
            <a:off x="8600935" y="472201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18</a:t>
            </a:r>
            <a:endParaRPr lang="en-US" sz="727" dirty="0"/>
          </a:p>
        </p:txBody>
      </p:sp>
      <p:pic>
        <p:nvPicPr>
          <p:cNvPr id="36" name="Imagen 35" descr="Diagrama&#10;&#10;El contenido generado por IA puede ser incorrecto.">
            <a:extLst>
              <a:ext uri="{FF2B5EF4-FFF2-40B4-BE49-F238E27FC236}">
                <a16:creationId xmlns:a16="http://schemas.microsoft.com/office/drawing/2014/main" id="{D7F9E8F9-4368-88B3-C6D3-6C313DE0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16" y="1157904"/>
            <a:ext cx="6500860" cy="223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29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18102" y="1051415"/>
            <a:ext cx="30776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6615" dirty="0">
                <a:solidFill>
                  <a:srgbClr val="DC8060">
                    <a:alpha val="80000"/>
                  </a:srgbClr>
                </a:solidFill>
              </a:rPr>
              <a:t>“</a:t>
            </a:r>
            <a:endParaRPr lang="en-US" sz="6615" dirty="0"/>
          </a:p>
        </p:txBody>
      </p:sp>
      <p:sp>
        <p:nvSpPr>
          <p:cNvPr id="4" name="Text 1"/>
          <p:cNvSpPr/>
          <p:nvPr/>
        </p:nvSpPr>
        <p:spPr>
          <a:xfrm>
            <a:off x="1071563" y="1765790"/>
            <a:ext cx="7000875" cy="12600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256" dirty="0">
                <a:solidFill>
                  <a:srgbClr val="FDFCFB"/>
                </a:solidFill>
              </a:rPr>
              <a:t>Si abstraemos de la emoción todas las sensaciones de sus síntomas corporales, </a:t>
            </a:r>
            <a:r>
              <a:rPr lang="en-US" sz="2121" b="1" dirty="0">
                <a:solidFill>
                  <a:srgbClr val="DC8060"/>
                </a:solidFill>
              </a:rPr>
              <a:t>no queda nada</a:t>
            </a:r>
            <a:r>
              <a:rPr lang="en-US" sz="2256" dirty="0">
                <a:solidFill>
                  <a:srgbClr val="FDFCFB"/>
                </a:solidFill>
              </a:rPr>
              <a:t>, salvo un estado frío y neutral de percepción intelectual.</a:t>
            </a:r>
            <a:endParaRPr lang="en-US" sz="2256" dirty="0"/>
          </a:p>
        </p:txBody>
      </p:sp>
      <p:sp>
        <p:nvSpPr>
          <p:cNvPr id="5" name="Shape 2"/>
          <p:cNvSpPr/>
          <p:nvPr/>
        </p:nvSpPr>
        <p:spPr>
          <a:xfrm>
            <a:off x="3451659" y="3383068"/>
            <a:ext cx="2240682" cy="70901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3451659" y="3383068"/>
            <a:ext cx="2240682" cy="14288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3451659" y="3604524"/>
            <a:ext cx="224068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FFFFFF"/>
                </a:solidFill>
              </a:rPr>
              <a:t>William James (1884)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3664995" y="3909919"/>
            <a:ext cx="18140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A0B0B5"/>
                </a:solidFill>
              </a:rPr>
              <a:t>Padre de la psicología moderna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8600935" y="472201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>
                    <a:alpha val="50000"/>
                  </a:srgbClr>
                </a:solidFill>
              </a:rPr>
              <a:t>19</a:t>
            </a:r>
            <a:endParaRPr lang="en-US" sz="72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4C014-DBD9-5278-5974-AC26397D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>
            <a:extLst>
              <a:ext uri="{FF2B5EF4-FFF2-40B4-BE49-F238E27FC236}">
                <a16:creationId xmlns:a16="http://schemas.microsoft.com/office/drawing/2014/main" id="{4357AA97-4C16-6093-4014-D737A844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56060-5E7B-A2B2-5A3D-A189E2F86124}"/>
              </a:ext>
            </a:extLst>
          </p:cNvPr>
          <p:cNvSpPr txBox="1"/>
          <p:nvPr/>
        </p:nvSpPr>
        <p:spPr>
          <a:xfrm>
            <a:off x="473612" y="1617166"/>
            <a:ext cx="1711817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 dirty="0">
                <a:solidFill>
                  <a:srgbClr val="DC8060"/>
                </a:solidFill>
                <a:latin typeface="Montserrat"/>
              </a:rPr>
              <a:t>0</a:t>
            </a:r>
            <a:r>
              <a:rPr lang="es-ES" sz="9327" b="1" dirty="0">
                <a:solidFill>
                  <a:srgbClr val="DC8060"/>
                </a:solidFill>
                <a:latin typeface="Montserrat"/>
              </a:rPr>
              <a:t>2</a:t>
            </a:r>
            <a:endParaRPr sz="9327" b="1" dirty="0">
              <a:solidFill>
                <a:srgbClr val="DC8060"/>
              </a:solidFill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ADF81-4AAA-45AB-A2D8-290345681229}"/>
              </a:ext>
            </a:extLst>
          </p:cNvPr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1C17B7-C0C8-2E8A-8170-6D9C8CBF618C}"/>
              </a:ext>
            </a:extLst>
          </p:cNvPr>
          <p:cNvSpPr txBox="1"/>
          <p:nvPr/>
        </p:nvSpPr>
        <p:spPr>
          <a:xfrm>
            <a:off x="3042679" y="2026146"/>
            <a:ext cx="4920816" cy="1106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3294" b="1" dirty="0">
                <a:solidFill>
                  <a:srgbClr val="FFFFFF"/>
                </a:solidFill>
                <a:latin typeface="Montserrat"/>
              </a:rPr>
              <a:t>El GPS </a:t>
            </a:r>
            <a:r>
              <a:rPr lang="es-ES" sz="3294" b="1" dirty="0" err="1">
                <a:solidFill>
                  <a:srgbClr val="FFFFFF"/>
                </a:solidFill>
                <a:latin typeface="Montserrat"/>
              </a:rPr>
              <a:t>Internoy</a:t>
            </a:r>
            <a:r>
              <a:rPr lang="es-ES" sz="3294" b="1" dirty="0">
                <a:solidFill>
                  <a:srgbClr val="FFFFFF"/>
                </a:solidFill>
                <a:latin typeface="Montserrat"/>
              </a:rPr>
              <a:t> su Ancla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59F66-4AE3-2CB1-59EE-725F5730F51D}"/>
              </a:ext>
            </a:extLst>
          </p:cNvPr>
          <p:cNvSpPr txBox="1"/>
          <p:nvPr/>
        </p:nvSpPr>
        <p:spPr>
          <a:xfrm>
            <a:off x="3042679" y="3246276"/>
            <a:ext cx="4920816" cy="549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86" b="0" dirty="0">
                <a:solidFill>
                  <a:srgbClr val="E0EBEB"/>
                </a:solidFill>
                <a:latin typeface="Montserrat"/>
              </a:rPr>
              <a:t>La Ínsula, el Anclaje y Mindfulness como Software.</a:t>
            </a:r>
          </a:p>
          <a:p>
            <a:pPr algn="l"/>
            <a:r>
              <a:rPr sz="1486" b="0" dirty="0">
                <a:solidFill>
                  <a:srgbClr val="E0EBEB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070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571500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EL GPS DE TU MUNDO INTERIOR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850106"/>
            <a:ext cx="7715250" cy="8800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La Ínsula: Tu Torre de Control Interna</a:t>
            </a:r>
            <a:endParaRPr lang="en-US" sz="2000" dirty="0">
              <a:latin typeface="Montserrat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803471" y="4324647"/>
            <a:ext cx="7715250" cy="494705"/>
          </a:xfrm>
          <a:prstGeom prst="rect">
            <a:avLst/>
          </a:prstGeom>
          <a:noFill/>
          <a:ln/>
        </p:spPr>
        <p:txBody>
          <a:bodyPr wrap="square" lIns="0" tIns="255143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86" i="1" dirty="0">
                <a:solidFill>
                  <a:srgbClr val="2A5058"/>
                </a:solidFill>
              </a:rPr>
              <a:t>"La Ínsula es donde la biología se convierte en </a:t>
            </a:r>
            <a:r>
              <a:rPr lang="en-US" sz="1397" b="1" i="1" dirty="0">
                <a:solidFill>
                  <a:srgbClr val="DC8060"/>
                </a:solidFill>
              </a:rPr>
              <a:t>biografía</a:t>
            </a:r>
            <a:r>
              <a:rPr lang="en-US" sz="1486" i="1" dirty="0">
                <a:solidFill>
                  <a:srgbClr val="2A5058"/>
                </a:solidFill>
              </a:rPr>
              <a:t>."</a:t>
            </a:r>
            <a:endParaRPr lang="en-US" sz="1486" dirty="0"/>
          </a:p>
        </p:txBody>
      </p:sp>
      <p:pic>
        <p:nvPicPr>
          <p:cNvPr id="26" name="Imagen 25" descr="Diagrama&#10;&#10;El contenido generado por IA puede ser incorrecto.">
            <a:extLst>
              <a:ext uri="{FF2B5EF4-FFF2-40B4-BE49-F238E27FC236}">
                <a16:creationId xmlns:a16="http://schemas.microsoft.com/office/drawing/2014/main" id="{6F71A349-844C-551D-FBCF-09EF0A70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87" y="1413388"/>
            <a:ext cx="5960012" cy="28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571500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ANATOMÍA DE UNA CORAZONADA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850106"/>
            <a:ext cx="7715250" cy="7543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La Intuición no es Magia, es Neurociencia</a:t>
            </a:r>
            <a:endParaRPr lang="en-US" sz="2000" dirty="0">
              <a:latin typeface="Montserra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585913" y="1559849"/>
            <a:ext cx="571500" cy="571500"/>
          </a:xfrm>
          <a:prstGeom prst="ellipse">
            <a:avLst/>
          </a:prstGeom>
          <a:solidFill>
            <a:srgbClr val="FFFFFF"/>
          </a:solidFill>
          <a:ln w="27432">
            <a:solidFill>
              <a:srgbClr val="2A5058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95" y="1738442"/>
            <a:ext cx="160734" cy="214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92892" y="2274224"/>
            <a:ext cx="9575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A0B0B5"/>
                </a:solidFill>
              </a:rPr>
              <a:t>Milisegundos</a:t>
            </a:r>
            <a:endParaRPr lang="en-US" sz="784" dirty="0"/>
          </a:p>
        </p:txBody>
      </p:sp>
      <p:sp>
        <p:nvSpPr>
          <p:cNvPr id="8" name="Text 4"/>
          <p:cNvSpPr/>
          <p:nvPr/>
        </p:nvSpPr>
        <p:spPr>
          <a:xfrm>
            <a:off x="1162143" y="2501038"/>
            <a:ext cx="141903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A3A3A"/>
                </a:solidFill>
              </a:rPr>
              <a:t>Reacción Corporal</a:t>
            </a:r>
            <a:endParaRPr lang="en-US" sz="1090" dirty="0"/>
          </a:p>
        </p:txBody>
      </p:sp>
      <p:sp>
        <p:nvSpPr>
          <p:cNvPr id="9" name="Text 5"/>
          <p:cNvSpPr/>
          <p:nvPr/>
        </p:nvSpPr>
        <p:spPr>
          <a:xfrm>
            <a:off x="714375" y="2786788"/>
            <a:ext cx="23145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Tu cuerpo detecta una micro-expresión o tono de voz.</a:t>
            </a:r>
            <a:endParaRPr lang="en-US" sz="942" dirty="0"/>
          </a:p>
        </p:txBody>
      </p:sp>
      <p:sp>
        <p:nvSpPr>
          <p:cNvPr id="10" name="Shape 6"/>
          <p:cNvSpPr/>
          <p:nvPr/>
        </p:nvSpPr>
        <p:spPr>
          <a:xfrm>
            <a:off x="4257675" y="1531274"/>
            <a:ext cx="628650" cy="628650"/>
          </a:xfrm>
          <a:prstGeom prst="ellipse">
            <a:avLst/>
          </a:prstGeom>
          <a:solidFill>
            <a:srgbClr val="DC8060"/>
          </a:solidFill>
          <a:ln w="27432">
            <a:solidFill>
              <a:srgbClr val="DC806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50" y="1727727"/>
            <a:ext cx="60901" cy="23574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126743" y="2274224"/>
            <a:ext cx="8905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DC8060"/>
                </a:solidFill>
              </a:rPr>
              <a:t>Sub-segundo</a:t>
            </a:r>
            <a:endParaRPr lang="en-US" sz="784" dirty="0"/>
          </a:p>
        </p:txBody>
      </p:sp>
      <p:sp>
        <p:nvSpPr>
          <p:cNvPr id="13" name="Text 8"/>
          <p:cNvSpPr/>
          <p:nvPr/>
        </p:nvSpPr>
        <p:spPr>
          <a:xfrm>
            <a:off x="4029689" y="2501038"/>
            <a:ext cx="10845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A3A3A"/>
                </a:solidFill>
              </a:rPr>
              <a:t>Alerta Insular</a:t>
            </a:r>
            <a:endParaRPr lang="en-US" sz="1090" dirty="0"/>
          </a:p>
        </p:txBody>
      </p:sp>
      <p:sp>
        <p:nvSpPr>
          <p:cNvPr id="14" name="Text 9"/>
          <p:cNvSpPr/>
          <p:nvPr/>
        </p:nvSpPr>
        <p:spPr>
          <a:xfrm>
            <a:off x="3414713" y="2786788"/>
            <a:ext cx="23145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La Ínsula genera una sensación de incomodidad o confianza.</a:t>
            </a:r>
            <a:endParaRPr lang="en-US" sz="942" dirty="0"/>
          </a:p>
        </p:txBody>
      </p:sp>
      <p:sp>
        <p:nvSpPr>
          <p:cNvPr id="15" name="Shape 10"/>
          <p:cNvSpPr/>
          <p:nvPr/>
        </p:nvSpPr>
        <p:spPr>
          <a:xfrm>
            <a:off x="6986588" y="1559849"/>
            <a:ext cx="571500" cy="571500"/>
          </a:xfrm>
          <a:prstGeom prst="ellipse">
            <a:avLst/>
          </a:prstGeom>
          <a:solidFill>
            <a:srgbClr val="FFFFFF"/>
          </a:solidFill>
          <a:ln w="27432">
            <a:solidFill>
              <a:srgbClr val="2A5058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392" y="1738442"/>
            <a:ext cx="267891" cy="21431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649548" y="2274224"/>
            <a:ext cx="12455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A0B0B5"/>
                </a:solidFill>
              </a:rPr>
              <a:t>Segundos después</a:t>
            </a:r>
            <a:endParaRPr lang="en-US" sz="784" dirty="0"/>
          </a:p>
        </p:txBody>
      </p:sp>
      <p:sp>
        <p:nvSpPr>
          <p:cNvPr id="18" name="Text 12"/>
          <p:cNvSpPr/>
          <p:nvPr/>
        </p:nvSpPr>
        <p:spPr>
          <a:xfrm>
            <a:off x="6476926" y="2501038"/>
            <a:ext cx="159082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A3A3A"/>
                </a:solidFill>
              </a:rPr>
              <a:t>Explicación Racional</a:t>
            </a:r>
            <a:endParaRPr lang="en-US" sz="1090" dirty="0"/>
          </a:p>
        </p:txBody>
      </p:sp>
      <p:sp>
        <p:nvSpPr>
          <p:cNvPr id="19" name="Text 13"/>
          <p:cNvSpPr/>
          <p:nvPr/>
        </p:nvSpPr>
        <p:spPr>
          <a:xfrm>
            <a:off x="6115050" y="2786788"/>
            <a:ext cx="23145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Tu mente busca una lógica para justificar lo que ya sientes.</a:t>
            </a:r>
            <a:endParaRPr lang="en-US" sz="942" dirty="0"/>
          </a:p>
        </p:txBody>
      </p:sp>
      <p:sp>
        <p:nvSpPr>
          <p:cNvPr id="20" name="Shape 14"/>
          <p:cNvSpPr/>
          <p:nvPr/>
        </p:nvSpPr>
        <p:spPr>
          <a:xfrm>
            <a:off x="714375" y="3575447"/>
            <a:ext cx="7715250" cy="1146572"/>
          </a:xfrm>
          <a:prstGeom prst="rect">
            <a:avLst/>
          </a:prstGeom>
          <a:solidFill>
            <a:srgbClr val="2A5058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Shape 15"/>
          <p:cNvSpPr/>
          <p:nvPr/>
        </p:nvSpPr>
        <p:spPr>
          <a:xfrm>
            <a:off x="714375" y="3575447"/>
            <a:ext cx="42863" cy="1146572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Text 16"/>
          <p:cNvSpPr/>
          <p:nvPr/>
        </p:nvSpPr>
        <p:spPr>
          <a:xfrm>
            <a:off x="928688" y="3789759"/>
            <a:ext cx="72866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A5058"/>
                </a:solidFill>
              </a:rPr>
              <a:t>El Superpoder del Líder</a:t>
            </a:r>
            <a:endParaRPr lang="en-US" sz="885" dirty="0"/>
          </a:p>
        </p:txBody>
      </p:sp>
      <p:sp>
        <p:nvSpPr>
          <p:cNvPr id="23" name="Text 17"/>
          <p:cNvSpPr/>
          <p:nvPr/>
        </p:nvSpPr>
        <p:spPr>
          <a:xfrm>
            <a:off x="928688" y="4036218"/>
            <a:ext cx="728662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2A3A3A"/>
                </a:solidFill>
              </a:rPr>
              <a:t>Aprender a escuchar el </a:t>
            </a:r>
            <a:r>
              <a:rPr lang="en-US" sz="1090" b="1" dirty="0">
                <a:solidFill>
                  <a:srgbClr val="2A3A3A"/>
                </a:solidFill>
              </a:rPr>
              <a:t>Paso 2</a:t>
            </a:r>
            <a:r>
              <a:rPr lang="en-US" sz="1159" dirty="0">
                <a:solidFill>
                  <a:srgbClr val="2A3A3A"/>
                </a:solidFill>
              </a:rPr>
              <a:t> antes de que el Paso 3 lo racionalice o lo descarte.
 Ahí reside la </a:t>
            </a:r>
            <a:r>
              <a:rPr lang="en-US" sz="1090" b="1" dirty="0">
                <a:solidFill>
                  <a:srgbClr val="DC8060"/>
                </a:solidFill>
              </a:rPr>
              <a:t>información estratégica</a:t>
            </a:r>
            <a:r>
              <a:rPr lang="en-US" sz="1159" dirty="0">
                <a:solidFill>
                  <a:srgbClr val="2A3A3A"/>
                </a:solidFill>
              </a:rPr>
              <a:t> real.</a:t>
            </a:r>
            <a:endParaRPr lang="en-US" sz="1159" dirty="0"/>
          </a:p>
        </p:txBody>
      </p:sp>
      <p:sp>
        <p:nvSpPr>
          <p:cNvPr id="24" name="Text 18"/>
          <p:cNvSpPr/>
          <p:nvPr/>
        </p:nvSpPr>
        <p:spPr>
          <a:xfrm>
            <a:off x="8600935" y="4248801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23</a:t>
            </a:r>
            <a:endParaRPr lang="en-US" sz="727" dirty="0"/>
          </a:p>
        </p:txBody>
      </p:sp>
    </p:spTree>
    <p:extLst>
      <p:ext uri="{BB962C8B-B14F-4D97-AF65-F5344CB8AC3E}">
        <p14:creationId xmlns:p14="http://schemas.microsoft.com/office/powerpoint/2010/main" val="79858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571500"/>
            <a:ext cx="36433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LA BRECHA DEL LIDERAZGO MODERNO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850106"/>
            <a:ext cx="3643313" cy="8800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El Líder Desconectado</a:t>
            </a:r>
            <a:endParaRPr lang="en-US" sz="2000" dirty="0">
              <a:latin typeface="Montserra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14375" y="2015933"/>
            <a:ext cx="3643313" cy="180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Vivimos en la cabeza. Lideramos desde hojas de cálculo, reuniones de Zoom y cadenas de email.
 Hemos aprendido a silenciar la fuente de datos más antigua y fiable que poseemos: </a:t>
            </a:r>
            <a:r>
              <a:rPr lang="en-US" sz="1193" b="1" dirty="0">
                <a:solidFill>
                  <a:srgbClr val="5A6A6A"/>
                </a:solidFill>
              </a:rPr>
              <a:t>nuestro propio cuerpo.</a:t>
            </a:r>
            <a:endParaRPr lang="en-US" sz="1269" dirty="0"/>
          </a:p>
        </p:txBody>
      </p:sp>
      <p:pic>
        <p:nvPicPr>
          <p:cNvPr id="24" name="Imagen 23" descr="Un hombre con lentes y una laptop&#10;&#10;El contenido generado por IA puede ser incorrecto.">
            <a:extLst>
              <a:ext uri="{FF2B5EF4-FFF2-40B4-BE49-F238E27FC236}">
                <a16:creationId xmlns:a16="http://schemas.microsoft.com/office/drawing/2014/main" id="{B9509004-C630-4E20-D459-BB26956E0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05" y="1348959"/>
            <a:ext cx="4222251" cy="27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67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571500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EL PROBLEMA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850106"/>
            <a:ext cx="7715250" cy="8800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¿Dónde Está tu Atención la Mayor Parte del Día?</a:t>
            </a:r>
            <a:endParaRPr lang="en-US" sz="2000" dirty="0">
              <a:latin typeface="Montserra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14375" y="1936879"/>
            <a:ext cx="7715250" cy="14288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1643063" y="1579692"/>
            <a:ext cx="714375" cy="714375"/>
          </a:xfrm>
          <a:prstGeom prst="ellipse">
            <a:avLst/>
          </a:prstGeom>
          <a:solidFill>
            <a:srgbClr val="FFFFFF"/>
          </a:solidFill>
          <a:ln w="18288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794004"/>
            <a:ext cx="285750" cy="2857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53471" y="2508379"/>
            <a:ext cx="69353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A6A6A"/>
                </a:solidFill>
              </a:rPr>
              <a:t>Pasado</a:t>
            </a:r>
            <a:endParaRPr lang="en-US" sz="1193" dirty="0"/>
          </a:p>
        </p:txBody>
      </p:sp>
      <p:sp>
        <p:nvSpPr>
          <p:cNvPr id="9" name="Text 5"/>
          <p:cNvSpPr/>
          <p:nvPr/>
        </p:nvSpPr>
        <p:spPr>
          <a:xfrm>
            <a:off x="1406984" y="2849493"/>
            <a:ext cx="1186504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Rumiando errores.
 "¿Por qué dije eso?"
 (Culpa / Depresión)</a:t>
            </a:r>
            <a:endParaRPr lang="en-US" sz="942" dirty="0"/>
          </a:p>
        </p:txBody>
      </p:sp>
      <p:sp>
        <p:nvSpPr>
          <p:cNvPr id="10" name="Shape 6"/>
          <p:cNvSpPr/>
          <p:nvPr/>
        </p:nvSpPr>
        <p:spPr>
          <a:xfrm>
            <a:off x="4179094" y="1543973"/>
            <a:ext cx="785813" cy="785813"/>
          </a:xfrm>
          <a:prstGeom prst="ellipse">
            <a:avLst/>
          </a:prstGeom>
          <a:solidFill>
            <a:srgbClr val="DC8060">
              <a:alpha val="5000"/>
            </a:srgbClr>
          </a:solidFill>
          <a:ln w="18288">
            <a:solidFill>
              <a:srgbClr val="DC806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128" y="1779717"/>
            <a:ext cx="235744" cy="3143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41397" y="2508379"/>
            <a:ext cx="12612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Aquí y Ahora</a:t>
            </a:r>
            <a:endParaRPr lang="en-US" sz="1193" dirty="0"/>
          </a:p>
        </p:txBody>
      </p:sp>
      <p:sp>
        <p:nvSpPr>
          <p:cNvPr id="13" name="Text 8"/>
          <p:cNvSpPr/>
          <p:nvPr/>
        </p:nvSpPr>
        <p:spPr>
          <a:xfrm>
            <a:off x="3941145" y="2849493"/>
            <a:ext cx="1261709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2A3A3A"/>
                </a:solidFill>
              </a:rPr>
              <a:t>El único lugar donde
 puedes actuar.
 (Liderazgo Real)</a:t>
            </a:r>
            <a:endParaRPr lang="en-US" sz="885" dirty="0"/>
          </a:p>
        </p:txBody>
      </p:sp>
      <p:sp>
        <p:nvSpPr>
          <p:cNvPr id="14" name="Shape 9"/>
          <p:cNvSpPr/>
          <p:nvPr/>
        </p:nvSpPr>
        <p:spPr>
          <a:xfrm>
            <a:off x="6786563" y="1579692"/>
            <a:ext cx="714375" cy="714375"/>
          </a:xfrm>
          <a:prstGeom prst="ellipse">
            <a:avLst/>
          </a:prstGeom>
          <a:solidFill>
            <a:srgbClr val="FFFFFF"/>
          </a:solidFill>
          <a:ln w="18288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75" y="1794004"/>
            <a:ext cx="285750" cy="2857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792618" y="2508379"/>
            <a:ext cx="70226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A6A6A"/>
                </a:solidFill>
              </a:rPr>
              <a:t>Futuro</a:t>
            </a:r>
            <a:endParaRPr lang="en-US" sz="1193" dirty="0"/>
          </a:p>
        </p:txBody>
      </p:sp>
      <p:sp>
        <p:nvSpPr>
          <p:cNvPr id="17" name="Text 11"/>
          <p:cNvSpPr/>
          <p:nvPr/>
        </p:nvSpPr>
        <p:spPr>
          <a:xfrm>
            <a:off x="6424854" y="2849493"/>
            <a:ext cx="1437763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Anticipando problemas.
 "¿Y si sale mal?"
 (Ansiedad / Miedo)</a:t>
            </a:r>
            <a:endParaRPr lang="en-US" sz="942" dirty="0"/>
          </a:p>
        </p:txBody>
      </p:sp>
      <p:sp>
        <p:nvSpPr>
          <p:cNvPr id="18" name="Shape 12"/>
          <p:cNvSpPr/>
          <p:nvPr/>
        </p:nvSpPr>
        <p:spPr>
          <a:xfrm>
            <a:off x="714375" y="3675294"/>
            <a:ext cx="7715250" cy="908652"/>
          </a:xfrm>
          <a:prstGeom prst="rect">
            <a:avLst/>
          </a:prstGeom>
          <a:solidFill>
            <a:srgbClr val="2A5058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Shape 13"/>
          <p:cNvSpPr/>
          <p:nvPr/>
        </p:nvSpPr>
        <p:spPr>
          <a:xfrm>
            <a:off x="714375" y="3675294"/>
            <a:ext cx="42863" cy="908652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Text 14"/>
          <p:cNvSpPr/>
          <p:nvPr/>
        </p:nvSpPr>
        <p:spPr>
          <a:xfrm>
            <a:off x="928688" y="3889607"/>
            <a:ext cx="7286625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69" dirty="0">
                <a:solidFill>
                  <a:srgbClr val="2A3A3A"/>
                </a:solidFill>
              </a:rPr>
              <a:t>Si tu mente no está aquí, </a:t>
            </a:r>
            <a:r>
              <a:rPr lang="en-US" sz="1193" b="1" dirty="0">
                <a:solidFill>
                  <a:srgbClr val="2A3A3A"/>
                </a:solidFill>
              </a:rPr>
              <a:t>tú no estás aquí</a:t>
            </a:r>
            <a:r>
              <a:rPr lang="en-US" sz="1269" dirty="0">
                <a:solidFill>
                  <a:srgbClr val="2A3A3A"/>
                </a:solidFill>
              </a:rPr>
              <a:t>.
 Estás liderando fantasmas del pasado o proyecciones del futuro.</a:t>
            </a:r>
            <a:endParaRPr lang="en-US" sz="1269" dirty="0"/>
          </a:p>
        </p:txBody>
      </p:sp>
      <p:sp>
        <p:nvSpPr>
          <p:cNvPr id="21" name="Text 15"/>
          <p:cNvSpPr/>
          <p:nvPr/>
        </p:nvSpPr>
        <p:spPr>
          <a:xfrm>
            <a:off x="8600935" y="4142903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24</a:t>
            </a:r>
            <a:endParaRPr lang="en-US" sz="727" dirty="0"/>
          </a:p>
        </p:txBody>
      </p:sp>
    </p:spTree>
    <p:extLst>
      <p:ext uri="{BB962C8B-B14F-4D97-AF65-F5344CB8AC3E}">
        <p14:creationId xmlns:p14="http://schemas.microsoft.com/office/powerpoint/2010/main" val="3524792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571500"/>
            <a:ext cx="8347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LA SOLUCIÓN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4" y="850106"/>
            <a:ext cx="7000875" cy="3134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Tu Cuerpo Siempre Está en el Presente</a:t>
            </a:r>
            <a:endParaRPr lang="en-US" sz="2000" dirty="0">
              <a:latin typeface="Montserrat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576776" y="3849565"/>
            <a:ext cx="7990448" cy="1008185"/>
          </a:xfrm>
          <a:prstGeom prst="rect">
            <a:avLst/>
          </a:prstGeom>
          <a:solidFill>
            <a:srgbClr val="2A5058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Shape 10"/>
          <p:cNvSpPr/>
          <p:nvPr/>
        </p:nvSpPr>
        <p:spPr>
          <a:xfrm>
            <a:off x="604151" y="3849564"/>
            <a:ext cx="45719" cy="100818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1"/>
          <p:cNvSpPr/>
          <p:nvPr/>
        </p:nvSpPr>
        <p:spPr>
          <a:xfrm>
            <a:off x="1676984" y="4114696"/>
            <a:ext cx="6533857" cy="5407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86" dirty="0">
                <a:solidFill>
                  <a:srgbClr val="2A3A3A"/>
                </a:solidFill>
              </a:rPr>
              <a:t>Puedes pensar en la reunión de ayer, pero no puedes respirar ayer.
 El cuerpo es tu ancla infalible al único momento real.</a:t>
            </a:r>
            <a:endParaRPr lang="en-US" sz="1486" dirty="0"/>
          </a:p>
        </p:txBody>
      </p:sp>
      <p:sp>
        <p:nvSpPr>
          <p:cNvPr id="16" name="Text 12"/>
          <p:cNvSpPr/>
          <p:nvPr/>
        </p:nvSpPr>
        <p:spPr>
          <a:xfrm>
            <a:off x="8615002" y="500776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25</a:t>
            </a:r>
            <a:endParaRPr lang="en-US" sz="727" dirty="0"/>
          </a:p>
        </p:txBody>
      </p:sp>
      <p:pic>
        <p:nvPicPr>
          <p:cNvPr id="18" name="Imagen 17" descr="Diagrama&#10;&#10;El contenido generado por IA puede ser incorrecto.">
            <a:extLst>
              <a:ext uri="{FF2B5EF4-FFF2-40B4-BE49-F238E27FC236}">
                <a16:creationId xmlns:a16="http://schemas.microsoft.com/office/drawing/2014/main" id="{9C28953C-F8DC-1908-7697-FFCDF437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289" y="1306400"/>
            <a:ext cx="5265421" cy="225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2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357188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EL CUERPO COMO HERRAMIENTA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564356"/>
            <a:ext cx="7715250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Cambiando de Vía</a:t>
            </a:r>
            <a:endParaRPr lang="en-US" sz="2000" dirty="0">
              <a:latin typeface="Montserra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14375" y="1012961"/>
            <a:ext cx="7715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No luchas contra el pensamiento. Cambias el foco de atención.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571500" y="1421941"/>
            <a:ext cx="3714750" cy="316970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4"/>
          <p:cNvSpPr/>
          <p:nvPr/>
        </p:nvSpPr>
        <p:spPr>
          <a:xfrm>
            <a:off x="571500" y="1421941"/>
            <a:ext cx="3714750" cy="28575"/>
          </a:xfrm>
          <a:prstGeom prst="rect">
            <a:avLst/>
          </a:prstGeom>
          <a:solidFill>
            <a:srgbClr val="A0B0B5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638040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14425" y="1636254"/>
            <a:ext cx="14290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A0B0B5"/>
                </a:solidFill>
              </a:rPr>
              <a:t>Fuerza de Voluntad</a:t>
            </a:r>
            <a:endParaRPr lang="en-US" sz="885" dirty="0"/>
          </a:p>
        </p:txBody>
      </p:sp>
      <p:sp>
        <p:nvSpPr>
          <p:cNvPr id="10" name="Text 6"/>
          <p:cNvSpPr/>
          <p:nvPr/>
        </p:nvSpPr>
        <p:spPr>
          <a:xfrm>
            <a:off x="857250" y="1954150"/>
            <a:ext cx="3143250" cy="10285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2A3A3A"/>
                </a:solidFill>
              </a:rPr>
              <a:t>"Deja de pensar en eso."</a:t>
            </a:r>
            <a:r>
              <a:rPr lang="en-US" sz="942" dirty="0">
                <a:solidFill>
                  <a:srgbClr val="5A6A6A"/>
                </a:solidFill>
              </a:rPr>
              <a:t>
 Intentar suprimir un pensamiento es como intentar no pensar en un elefante rosa. Cuanto más luchas, más se fortalece.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857250" y="4079081"/>
            <a:ext cx="3143250" cy="298252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i="1" dirty="0">
                <a:solidFill>
                  <a:srgbClr val="A0B0B5"/>
                </a:solidFill>
              </a:rPr>
              <a:t>Resultado: el pensamiento se intensifica.</a:t>
            </a:r>
            <a:endParaRPr lang="en-US" sz="784" dirty="0"/>
          </a:p>
        </p:txBody>
      </p:sp>
      <p:sp>
        <p:nvSpPr>
          <p:cNvPr id="12" name="Shape 8"/>
          <p:cNvSpPr/>
          <p:nvPr/>
        </p:nvSpPr>
        <p:spPr>
          <a:xfrm>
            <a:off x="4357688" y="2656749"/>
            <a:ext cx="428625" cy="428625"/>
          </a:xfrm>
          <a:prstGeom prst="ellipse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275" y="2785337"/>
            <a:ext cx="171450" cy="1714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346777" y="3142524"/>
            <a:ext cx="450447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700"/>
              </a:lnSpc>
              <a:buNone/>
            </a:pPr>
            <a:r>
              <a:rPr lang="en-US" sz="534" b="1" dirty="0">
                <a:solidFill>
                  <a:srgbClr val="2A5058"/>
                </a:solidFill>
              </a:rPr>
              <a:t>Cambio
de agujas</a:t>
            </a:r>
            <a:endParaRPr lang="en-US" sz="534" dirty="0"/>
          </a:p>
        </p:txBody>
      </p:sp>
      <p:sp>
        <p:nvSpPr>
          <p:cNvPr id="15" name="Shape 10"/>
          <p:cNvSpPr/>
          <p:nvPr/>
        </p:nvSpPr>
        <p:spPr>
          <a:xfrm>
            <a:off x="4857750" y="1421941"/>
            <a:ext cx="3714750" cy="3169704"/>
          </a:xfrm>
          <a:prstGeom prst="rect">
            <a:avLst/>
          </a:prstGeom>
          <a:solidFill>
            <a:srgbClr val="2A5058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1"/>
          <p:cNvSpPr/>
          <p:nvPr/>
        </p:nvSpPr>
        <p:spPr>
          <a:xfrm>
            <a:off x="4857750" y="1421941"/>
            <a:ext cx="3714750" cy="285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1638040"/>
            <a:ext cx="171450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400675" y="1636254"/>
            <a:ext cx="13593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C8060"/>
                </a:solidFill>
              </a:rPr>
              <a:t>Diseño Atencional</a:t>
            </a:r>
            <a:endParaRPr lang="en-US" sz="885" dirty="0"/>
          </a:p>
        </p:txBody>
      </p:sp>
      <p:sp>
        <p:nvSpPr>
          <p:cNvPr id="19" name="Text 13"/>
          <p:cNvSpPr/>
          <p:nvPr/>
        </p:nvSpPr>
        <p:spPr>
          <a:xfrm>
            <a:off x="5143500" y="1954150"/>
            <a:ext cx="3143250" cy="12343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2A3A3A"/>
                </a:solidFill>
              </a:rPr>
              <a:t>"Siente tus pies en el suelo."</a:t>
            </a:r>
            <a:r>
              <a:rPr lang="en-US" sz="942" dirty="0">
                <a:solidFill>
                  <a:srgbClr val="5A6A6A"/>
                </a:solidFill>
              </a:rPr>
              <a:t>
 Al dirigir la atención a una sensación corporal, no puedes simultáneamente sostener la cadena de rumiación. No es magia: es cómo funciona la atención.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143500" y="4079081"/>
            <a:ext cx="3143250" cy="298252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i="1" dirty="0">
                <a:solidFill>
                  <a:srgbClr val="2A5058"/>
                </a:solidFill>
              </a:rPr>
              <a:t>Resultado: la cadena se interrumpe.</a:t>
            </a:r>
            <a:endParaRPr lang="en-US" sz="784" dirty="0"/>
          </a:p>
        </p:txBody>
      </p:sp>
      <p:sp>
        <p:nvSpPr>
          <p:cNvPr id="21" name="Text 15"/>
          <p:cNvSpPr/>
          <p:nvPr/>
        </p:nvSpPr>
        <p:spPr>
          <a:xfrm>
            <a:off x="714375" y="4734520"/>
            <a:ext cx="7715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i="1" dirty="0">
                <a:solidFill>
                  <a:srgbClr val="2A5058"/>
                </a:solidFill>
              </a:rPr>
              <a:t>"No pelees contra la mente. Usa el cuerpo para redirigirla."</a:t>
            </a:r>
            <a:endParaRPr lang="en-US" sz="987" dirty="0"/>
          </a:p>
        </p:txBody>
      </p:sp>
      <p:sp>
        <p:nvSpPr>
          <p:cNvPr id="22" name="Text 16"/>
          <p:cNvSpPr/>
          <p:nvPr/>
        </p:nvSpPr>
        <p:spPr>
          <a:xfrm>
            <a:off x="8600935" y="472201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26</a:t>
            </a:r>
            <a:endParaRPr lang="en-US" sz="727" dirty="0"/>
          </a:p>
        </p:txBody>
      </p:sp>
    </p:spTree>
    <p:extLst>
      <p:ext uri="{BB962C8B-B14F-4D97-AF65-F5344CB8AC3E}">
        <p14:creationId xmlns:p14="http://schemas.microsoft.com/office/powerpoint/2010/main" val="378185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357188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REGULACIÓN EMOCIONAL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564356"/>
            <a:ext cx="7715250" cy="34574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La Ventana de Intervención</a:t>
            </a:r>
            <a:endParaRPr lang="en-US" sz="2000" dirty="0">
              <a:latin typeface="Montserra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14375" y="981540"/>
            <a:ext cx="77152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De la reacción automática a la respuesta elegida.</a:t>
            </a:r>
            <a:endParaRPr lang="en-US" sz="942" dirty="0"/>
          </a:p>
        </p:txBody>
      </p:sp>
      <p:sp>
        <p:nvSpPr>
          <p:cNvPr id="21" name="Shape 15"/>
          <p:cNvSpPr/>
          <p:nvPr/>
        </p:nvSpPr>
        <p:spPr>
          <a:xfrm>
            <a:off x="714375" y="3706679"/>
            <a:ext cx="2457450" cy="1244798"/>
          </a:xfrm>
          <a:prstGeom prst="rect">
            <a:avLst/>
          </a:prstGeom>
          <a:solidFill>
            <a:srgbClr val="2A5058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Shape 16"/>
          <p:cNvSpPr/>
          <p:nvPr/>
        </p:nvSpPr>
        <p:spPr>
          <a:xfrm>
            <a:off x="714375" y="3706679"/>
            <a:ext cx="2457450" cy="21431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3903132"/>
            <a:ext cx="121444" cy="12144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64419" y="3878129"/>
            <a:ext cx="1243487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b="1" dirty="0">
                <a:solidFill>
                  <a:srgbClr val="2A3A3A"/>
                </a:solidFill>
              </a:rPr>
              <a:t>Detección Temprana</a:t>
            </a:r>
            <a:endParaRPr lang="en-US" sz="834" dirty="0"/>
          </a:p>
        </p:txBody>
      </p:sp>
      <p:sp>
        <p:nvSpPr>
          <p:cNvPr id="25" name="Text 18"/>
          <p:cNvSpPr/>
          <p:nvPr/>
        </p:nvSpPr>
        <p:spPr>
          <a:xfrm>
            <a:off x="885825" y="4115659"/>
            <a:ext cx="2114550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5A6A6A"/>
                </a:solidFill>
              </a:rPr>
              <a:t>Notas la emoción cuando es una "chispa", no un "incendio". Mayor resolución interoceptiva = más tiempo para elegir.</a:t>
            </a:r>
            <a:endParaRPr lang="en-US" sz="780" dirty="0"/>
          </a:p>
        </p:txBody>
      </p:sp>
      <p:sp>
        <p:nvSpPr>
          <p:cNvPr id="26" name="Shape 19"/>
          <p:cNvSpPr/>
          <p:nvPr/>
        </p:nvSpPr>
        <p:spPr>
          <a:xfrm>
            <a:off x="3343275" y="3706679"/>
            <a:ext cx="2457450" cy="1244798"/>
          </a:xfrm>
          <a:prstGeom prst="rect">
            <a:avLst/>
          </a:prstGeom>
          <a:solidFill>
            <a:srgbClr val="2A5058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Shape 20"/>
          <p:cNvSpPr/>
          <p:nvPr/>
        </p:nvSpPr>
        <p:spPr>
          <a:xfrm>
            <a:off x="3343275" y="3706679"/>
            <a:ext cx="2457450" cy="2143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3903132"/>
            <a:ext cx="151805" cy="121444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3723680" y="3878129"/>
            <a:ext cx="711194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b="1" dirty="0">
                <a:solidFill>
                  <a:srgbClr val="2A3A3A"/>
                </a:solidFill>
              </a:rPr>
              <a:t>Modulación</a:t>
            </a:r>
            <a:endParaRPr lang="en-US" sz="834" dirty="0"/>
          </a:p>
        </p:txBody>
      </p:sp>
      <p:sp>
        <p:nvSpPr>
          <p:cNvPr id="30" name="Text 22"/>
          <p:cNvSpPr/>
          <p:nvPr/>
        </p:nvSpPr>
        <p:spPr>
          <a:xfrm>
            <a:off x="3514725" y="4115659"/>
            <a:ext cx="2114550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5A6A6A"/>
                </a:solidFill>
              </a:rPr>
              <a:t>Capacidad de "estar con" emociones difíciles sin suprimirlas ni ser arrastrado. El espacio entre estímulo y respuesta.</a:t>
            </a:r>
            <a:endParaRPr lang="en-US" sz="780" dirty="0"/>
          </a:p>
        </p:txBody>
      </p:sp>
      <p:sp>
        <p:nvSpPr>
          <p:cNvPr id="31" name="Shape 23"/>
          <p:cNvSpPr/>
          <p:nvPr/>
        </p:nvSpPr>
        <p:spPr>
          <a:xfrm>
            <a:off x="5972175" y="3706679"/>
            <a:ext cx="2457450" cy="1244798"/>
          </a:xfrm>
          <a:prstGeom prst="rect">
            <a:avLst/>
          </a:prstGeom>
          <a:solidFill>
            <a:srgbClr val="2A5058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2" name="Shape 24"/>
          <p:cNvSpPr/>
          <p:nvPr/>
        </p:nvSpPr>
        <p:spPr>
          <a:xfrm>
            <a:off x="5972175" y="3706679"/>
            <a:ext cx="2457450" cy="21431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3903132"/>
            <a:ext cx="121444" cy="121444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6322219" y="3878129"/>
            <a:ext cx="1522205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b="1" dirty="0">
                <a:solidFill>
                  <a:srgbClr val="2A3A3A"/>
                </a:solidFill>
              </a:rPr>
              <a:t>Interrupción de Espirales</a:t>
            </a:r>
            <a:endParaRPr lang="en-US" sz="834" dirty="0"/>
          </a:p>
        </p:txBody>
      </p:sp>
      <p:sp>
        <p:nvSpPr>
          <p:cNvPr id="35" name="Text 26"/>
          <p:cNvSpPr/>
          <p:nvPr/>
        </p:nvSpPr>
        <p:spPr>
          <a:xfrm>
            <a:off x="6143625" y="4115659"/>
            <a:ext cx="211455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5A6A6A"/>
                </a:solidFill>
              </a:rPr>
              <a:t>Reconocer los bucles pensamiento-emoción y usar el ancla del cuerpo para no alimentarlos. Prevenir "secuestros" emocionales.</a:t>
            </a:r>
            <a:endParaRPr lang="en-US" sz="780" dirty="0"/>
          </a:p>
        </p:txBody>
      </p:sp>
      <p:sp>
        <p:nvSpPr>
          <p:cNvPr id="36" name="Text 27"/>
          <p:cNvSpPr/>
          <p:nvPr/>
        </p:nvSpPr>
        <p:spPr>
          <a:xfrm>
            <a:off x="8600935" y="5725514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35</a:t>
            </a:r>
            <a:endParaRPr lang="en-US" sz="727" dirty="0"/>
          </a:p>
        </p:txBody>
      </p:sp>
      <p:pic>
        <p:nvPicPr>
          <p:cNvPr id="37" name="Imagen 36" descr="Diagrama&#10;&#10;El contenido generado por IA puede ser incorrecto.">
            <a:extLst>
              <a:ext uri="{FF2B5EF4-FFF2-40B4-BE49-F238E27FC236}">
                <a16:creationId xmlns:a16="http://schemas.microsoft.com/office/drawing/2014/main" id="{A94B678C-ECA0-28A1-B545-DABF4F1AF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760" y="1331584"/>
            <a:ext cx="5275385" cy="20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63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428625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LA ECUACIÓN COMPLETA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635794"/>
            <a:ext cx="7715250" cy="7543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Interocepción + Atención = Sabiduría Corporal</a:t>
            </a:r>
            <a:endParaRPr lang="en-US" sz="2000" dirty="0">
              <a:latin typeface="Montserra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14375" y="1352545"/>
            <a:ext cx="7715250" cy="1185863"/>
          </a:xfrm>
          <a:prstGeom prst="rect">
            <a:avLst/>
          </a:prstGeom>
          <a:solidFill>
            <a:srgbClr val="FFFFFF"/>
          </a:solidFill>
          <a:ln w="9144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82" y="1566858"/>
            <a:ext cx="285750" cy="285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4624" y="1924045"/>
            <a:ext cx="6494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A0B0B5"/>
                </a:solidFill>
              </a:rPr>
              <a:t>Hardware</a:t>
            </a:r>
            <a:endParaRPr lang="en-US" sz="784" dirty="0"/>
          </a:p>
        </p:txBody>
      </p:sp>
      <p:sp>
        <p:nvSpPr>
          <p:cNvPr id="8" name="Text 4"/>
          <p:cNvSpPr/>
          <p:nvPr/>
        </p:nvSpPr>
        <p:spPr>
          <a:xfrm>
            <a:off x="1964699" y="2115140"/>
            <a:ext cx="9692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3A3A"/>
                </a:solidFill>
              </a:rPr>
              <a:t>Interocepción</a:t>
            </a:r>
            <a:endParaRPr lang="en-US" sz="987" dirty="0"/>
          </a:p>
        </p:txBody>
      </p:sp>
      <p:sp>
        <p:nvSpPr>
          <p:cNvPr id="9" name="Text 5"/>
          <p:cNvSpPr/>
          <p:nvPr/>
        </p:nvSpPr>
        <p:spPr>
          <a:xfrm>
            <a:off x="3449482" y="1792779"/>
            <a:ext cx="122393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solidFill>
                  <a:srgbClr val="DC8060"/>
                </a:solidFill>
              </a:rPr>
              <a:t>+</a:t>
            </a:r>
            <a:endParaRPr lang="en-US" sz="1595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266" y="1566858"/>
            <a:ext cx="321469" cy="2857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268419" y="1924045"/>
            <a:ext cx="6071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A0B0B5"/>
                </a:solidFill>
              </a:rPr>
              <a:t>Software</a:t>
            </a:r>
            <a:endParaRPr lang="en-US" sz="784" dirty="0"/>
          </a:p>
        </p:txBody>
      </p:sp>
      <p:sp>
        <p:nvSpPr>
          <p:cNvPr id="12" name="Text 7"/>
          <p:cNvSpPr/>
          <p:nvPr/>
        </p:nvSpPr>
        <p:spPr>
          <a:xfrm>
            <a:off x="4144296" y="2115140"/>
            <a:ext cx="8554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3A3A"/>
                </a:solidFill>
              </a:rPr>
              <a:t>Mindfulness</a:t>
            </a:r>
            <a:endParaRPr lang="en-US" sz="987" dirty="0"/>
          </a:p>
        </p:txBody>
      </p:sp>
      <p:sp>
        <p:nvSpPr>
          <p:cNvPr id="13" name="Text 8"/>
          <p:cNvSpPr/>
          <p:nvPr/>
        </p:nvSpPr>
        <p:spPr>
          <a:xfrm>
            <a:off x="5572125" y="1792779"/>
            <a:ext cx="122393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solidFill>
                  <a:srgbClr val="DC8060"/>
                </a:solidFill>
              </a:rPr>
              <a:t>=</a:t>
            </a:r>
            <a:endParaRPr lang="en-US" sz="159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486" y="1566858"/>
            <a:ext cx="214313" cy="2857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362765" y="1924045"/>
            <a:ext cx="6637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A0B0B5"/>
                </a:solidFill>
              </a:rPr>
              <a:t>Resultado</a:t>
            </a:r>
            <a:endParaRPr lang="en-US" sz="784" dirty="0"/>
          </a:p>
        </p:txBody>
      </p:sp>
      <p:sp>
        <p:nvSpPr>
          <p:cNvPr id="16" name="Text 10"/>
          <p:cNvSpPr/>
          <p:nvPr/>
        </p:nvSpPr>
        <p:spPr>
          <a:xfrm>
            <a:off x="6363658" y="2115140"/>
            <a:ext cx="6619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3A3A"/>
                </a:solidFill>
              </a:rPr>
              <a:t>Sabiduría</a:t>
            </a:r>
            <a:endParaRPr lang="en-US" sz="987" dirty="0"/>
          </a:p>
        </p:txBody>
      </p:sp>
      <p:sp>
        <p:nvSpPr>
          <p:cNvPr id="17" name="Text 11"/>
          <p:cNvSpPr/>
          <p:nvPr/>
        </p:nvSpPr>
        <p:spPr>
          <a:xfrm>
            <a:off x="714375" y="2881308"/>
            <a:ext cx="77152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A5058"/>
                </a:solidFill>
              </a:rPr>
              <a:t>El mismo dato, dos resultados diferentes:</a:t>
            </a:r>
            <a:endParaRPr lang="en-US" sz="885" dirty="0"/>
          </a:p>
        </p:txBody>
      </p:sp>
      <p:sp>
        <p:nvSpPr>
          <p:cNvPr id="18" name="Shape 12"/>
          <p:cNvSpPr/>
          <p:nvPr/>
        </p:nvSpPr>
        <p:spPr>
          <a:xfrm>
            <a:off x="714375" y="3199204"/>
            <a:ext cx="3714750" cy="1636923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Shape 13"/>
          <p:cNvSpPr/>
          <p:nvPr/>
        </p:nvSpPr>
        <p:spPr>
          <a:xfrm>
            <a:off x="714375" y="3199204"/>
            <a:ext cx="28575" cy="1636923"/>
          </a:xfrm>
          <a:prstGeom prst="rect">
            <a:avLst/>
          </a:prstGeom>
          <a:solidFill>
            <a:srgbClr val="A0B0B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Text 14"/>
          <p:cNvSpPr/>
          <p:nvPr/>
        </p:nvSpPr>
        <p:spPr>
          <a:xfrm>
            <a:off x="928688" y="3413517"/>
            <a:ext cx="118854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A0B0B5"/>
                </a:solidFill>
              </a:rPr>
              <a:t>Sin Mindfulness</a:t>
            </a:r>
            <a:endParaRPr lang="en-US" sz="885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225" y="3413517"/>
            <a:ext cx="128588" cy="17502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928688" y="3695695"/>
            <a:ext cx="3286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i="1" dirty="0">
                <a:solidFill>
                  <a:srgbClr val="2A3A3A"/>
                </a:solidFill>
              </a:rPr>
              <a:t>"Siento tensión en el estómago..."</a:t>
            </a:r>
            <a:endParaRPr lang="en-US" sz="987" dirty="0"/>
          </a:p>
        </p:txBody>
      </p:sp>
      <p:sp>
        <p:nvSpPr>
          <p:cNvPr id="23" name="Text 16"/>
          <p:cNvSpPr/>
          <p:nvPr/>
        </p:nvSpPr>
        <p:spPr>
          <a:xfrm>
            <a:off x="928688" y="3961800"/>
            <a:ext cx="3286125" cy="6600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Interpretación: </a:t>
            </a:r>
            <a:r>
              <a:rPr lang="en-US" sz="1090" b="1" dirty="0">
                <a:solidFill>
                  <a:srgbClr val="5A6A6A"/>
                </a:solidFill>
              </a:rPr>
              <a:t>"Es estrés / molestia."</a:t>
            </a:r>
            <a:r>
              <a:rPr lang="en-US" sz="1159" dirty="0">
                <a:solidFill>
                  <a:srgbClr val="5A6A6A"/>
                </a:solidFill>
              </a:rPr>
              <a:t>
 Acción: Lo ignoro, me tomo un café, me quejo.</a:t>
            </a:r>
            <a:endParaRPr lang="en-US" sz="1159" dirty="0"/>
          </a:p>
        </p:txBody>
      </p:sp>
      <p:sp>
        <p:nvSpPr>
          <p:cNvPr id="24" name="Shape 17"/>
          <p:cNvSpPr/>
          <p:nvPr/>
        </p:nvSpPr>
        <p:spPr>
          <a:xfrm>
            <a:off x="4714875" y="3199204"/>
            <a:ext cx="3714750" cy="1636923"/>
          </a:xfrm>
          <a:prstGeom prst="rect">
            <a:avLst/>
          </a:prstGeom>
          <a:solidFill>
            <a:srgbClr val="2A5058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Shape 18"/>
          <p:cNvSpPr/>
          <p:nvPr/>
        </p:nvSpPr>
        <p:spPr>
          <a:xfrm>
            <a:off x="4714875" y="3199204"/>
            <a:ext cx="28575" cy="163692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6" name="Text 19"/>
          <p:cNvSpPr/>
          <p:nvPr/>
        </p:nvSpPr>
        <p:spPr>
          <a:xfrm>
            <a:off x="4929188" y="3413517"/>
            <a:ext cx="12493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C8060"/>
                </a:solidFill>
              </a:rPr>
              <a:t>Con Mindfulness</a:t>
            </a:r>
            <a:endParaRPr lang="en-US" sz="885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6725" y="3413517"/>
            <a:ext cx="128588" cy="175022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4929188" y="3695695"/>
            <a:ext cx="3286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i="1" dirty="0">
                <a:solidFill>
                  <a:srgbClr val="2A3A3A"/>
                </a:solidFill>
              </a:rPr>
              <a:t>"Siento tensión en el estómago..."</a:t>
            </a:r>
            <a:endParaRPr lang="en-US" sz="987" dirty="0"/>
          </a:p>
        </p:txBody>
      </p:sp>
      <p:sp>
        <p:nvSpPr>
          <p:cNvPr id="29" name="Text 21"/>
          <p:cNvSpPr/>
          <p:nvPr/>
        </p:nvSpPr>
        <p:spPr>
          <a:xfrm>
            <a:off x="4929188" y="3961800"/>
            <a:ext cx="3286125" cy="6600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Interpretación: </a:t>
            </a:r>
            <a:r>
              <a:rPr lang="en-US" sz="1090" b="1" dirty="0">
                <a:solidFill>
                  <a:srgbClr val="5A6A6A"/>
                </a:solidFill>
              </a:rPr>
              <a:t>"Es </a:t>
            </a:r>
            <a:r>
              <a:rPr lang="en-US" sz="1090" b="1" dirty="0">
                <a:solidFill>
                  <a:srgbClr val="DC8060"/>
                </a:solidFill>
              </a:rPr>
              <a:t>información</a:t>
            </a:r>
            <a:r>
              <a:rPr lang="en-US" sz="1090" b="1" dirty="0">
                <a:solidFill>
                  <a:srgbClr val="5A6A6A"/>
                </a:solidFill>
              </a:rPr>
              <a:t>."</a:t>
            </a:r>
            <a:r>
              <a:rPr lang="en-US" sz="1159" dirty="0">
                <a:solidFill>
                  <a:srgbClr val="5A6A6A"/>
                </a:solidFill>
              </a:rPr>
              <a:t>
 Acción: "¿Qué me dice esto sobre esta decisión?"</a:t>
            </a:r>
            <a:endParaRPr lang="en-US" sz="1159" dirty="0"/>
          </a:p>
        </p:txBody>
      </p:sp>
      <p:sp>
        <p:nvSpPr>
          <p:cNvPr id="30" name="Text 22"/>
          <p:cNvSpPr/>
          <p:nvPr/>
        </p:nvSpPr>
        <p:spPr>
          <a:xfrm>
            <a:off x="8600935" y="4398685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30</a:t>
            </a:r>
            <a:endParaRPr lang="en-US" sz="727" dirty="0"/>
          </a:p>
        </p:txBody>
      </p:sp>
    </p:spTree>
    <p:extLst>
      <p:ext uri="{BB962C8B-B14F-4D97-AF65-F5344CB8AC3E}">
        <p14:creationId xmlns:p14="http://schemas.microsoft.com/office/powerpoint/2010/main" val="1286154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AEB04-1343-9D2F-453C-08B8DBD8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>
            <a:extLst>
              <a:ext uri="{FF2B5EF4-FFF2-40B4-BE49-F238E27FC236}">
                <a16:creationId xmlns:a16="http://schemas.microsoft.com/office/drawing/2014/main" id="{3B09707C-81E6-3FAE-002D-C0B6D583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717DEC-75C7-79D8-E102-4674F92BA52D}"/>
              </a:ext>
            </a:extLst>
          </p:cNvPr>
          <p:cNvSpPr txBox="1"/>
          <p:nvPr/>
        </p:nvSpPr>
        <p:spPr>
          <a:xfrm>
            <a:off x="473612" y="1617166"/>
            <a:ext cx="1711817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 dirty="0">
                <a:solidFill>
                  <a:srgbClr val="DC8060"/>
                </a:solidFill>
                <a:latin typeface="Montserrat"/>
              </a:rPr>
              <a:t>0</a:t>
            </a:r>
            <a:r>
              <a:rPr lang="es-ES" sz="9327" b="1" dirty="0">
                <a:solidFill>
                  <a:srgbClr val="DC8060"/>
                </a:solidFill>
                <a:latin typeface="Montserrat"/>
              </a:rPr>
              <a:t>3</a:t>
            </a:r>
            <a:endParaRPr sz="9327" b="1" dirty="0">
              <a:solidFill>
                <a:srgbClr val="DC8060"/>
              </a:solidFill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EA956-1132-A05D-D1F4-5A76D59F43F8}"/>
              </a:ext>
            </a:extLst>
          </p:cNvPr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E343F-13BE-F6CC-91CF-8B617E529B6A}"/>
              </a:ext>
            </a:extLst>
          </p:cNvPr>
          <p:cNvSpPr txBox="1"/>
          <p:nvPr/>
        </p:nvSpPr>
        <p:spPr>
          <a:xfrm>
            <a:off x="3042679" y="2026146"/>
            <a:ext cx="4920816" cy="599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3294" b="1" dirty="0">
                <a:solidFill>
                  <a:srgbClr val="FFFFFF"/>
                </a:solidFill>
                <a:latin typeface="Montserrat"/>
              </a:rPr>
              <a:t>La evidencia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1095E-9F48-5A23-4E39-A32117E92442}"/>
              </a:ext>
            </a:extLst>
          </p:cNvPr>
          <p:cNvSpPr txBox="1"/>
          <p:nvPr/>
        </p:nvSpPr>
        <p:spPr>
          <a:xfrm>
            <a:off x="3042679" y="2725772"/>
            <a:ext cx="4920816" cy="320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86" b="0" dirty="0">
                <a:solidFill>
                  <a:srgbClr val="E0EBEB"/>
                </a:solidFill>
                <a:latin typeface="Montserrat"/>
              </a:rPr>
              <a:t>¿Qué Cambia Realmente con la Práctica</a:t>
            </a:r>
            <a:r>
              <a:rPr sz="1486" b="0" dirty="0">
                <a:solidFill>
                  <a:srgbClr val="E0EBEB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3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357188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CAMBIOS FUNCIONALES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723530"/>
            <a:ext cx="7715250" cy="6600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El Cerebro Mindful: Más Preciso, no más Desconectado</a:t>
            </a:r>
            <a:endParaRPr lang="en-US" sz="2000" dirty="0">
              <a:latin typeface="Montserra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14375" y="1438740"/>
            <a:ext cx="2428875" cy="239600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714375" y="1438740"/>
            <a:ext cx="2428875" cy="285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697701"/>
            <a:ext cx="228600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5825" y="2079892"/>
            <a:ext cx="2085975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2A3A3A"/>
                </a:solidFill>
              </a:rPr>
              <a:t>Mayor Activación de la Ínsula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885825" y="2332769"/>
            <a:ext cx="2085975" cy="10529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5A6A6A"/>
                </a:solidFill>
              </a:rPr>
              <a:t>Estudios con fMRI muestran que practicantes de </a:t>
            </a:r>
            <a:r>
              <a:rPr lang="en-US" sz="734" b="1" dirty="0">
                <a:solidFill>
                  <a:srgbClr val="2A3A3A"/>
                </a:solidFill>
              </a:rPr>
              <a:t>MBSR</a:t>
            </a:r>
            <a:r>
              <a:rPr lang="en-US" sz="780" dirty="0">
                <a:solidFill>
                  <a:srgbClr val="5A6A6A"/>
                </a:solidFill>
              </a:rPr>
              <a:t> tienen una mayor activación de la Ínsula al procesar estímulos emocionales. También mayor activación de la corteza somatosensorial secundaria.</a:t>
            </a:r>
            <a:endParaRPr lang="en-US" sz="780" dirty="0"/>
          </a:p>
        </p:txBody>
      </p:sp>
      <p:sp>
        <p:nvSpPr>
          <p:cNvPr id="10" name="Text 6"/>
          <p:cNvSpPr/>
          <p:nvPr/>
        </p:nvSpPr>
        <p:spPr>
          <a:xfrm>
            <a:off x="885825" y="3500047"/>
            <a:ext cx="208597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21" i="1" dirty="0">
                <a:solidFill>
                  <a:srgbClr val="A0B0B5"/>
                </a:solidFill>
              </a:rPr>
              <a:t>Farb et al., 2007</a:t>
            </a:r>
            <a:endParaRPr lang="en-US" sz="621" dirty="0"/>
          </a:p>
        </p:txBody>
      </p:sp>
      <p:sp>
        <p:nvSpPr>
          <p:cNvPr id="11" name="Shape 7"/>
          <p:cNvSpPr/>
          <p:nvPr/>
        </p:nvSpPr>
        <p:spPr>
          <a:xfrm>
            <a:off x="3357563" y="1438740"/>
            <a:ext cx="2428875" cy="239170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8"/>
          <p:cNvSpPr/>
          <p:nvPr/>
        </p:nvSpPr>
        <p:spPr>
          <a:xfrm>
            <a:off x="3357563" y="1438740"/>
            <a:ext cx="2428875" cy="285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013" y="1697701"/>
            <a:ext cx="228600" cy="2286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529013" y="2079892"/>
            <a:ext cx="208597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2A3A3A"/>
                </a:solidFill>
              </a:rPr>
              <a:t>Fidelidad Emocional, no Desconexión</a:t>
            </a:r>
            <a:endParaRPr lang="en-US" sz="885" dirty="0"/>
          </a:p>
        </p:txBody>
      </p:sp>
      <p:sp>
        <p:nvSpPr>
          <p:cNvPr id="15" name="Text 10"/>
          <p:cNvSpPr/>
          <p:nvPr/>
        </p:nvSpPr>
        <p:spPr>
          <a:xfrm>
            <a:off x="3529013" y="2499922"/>
            <a:ext cx="2085975" cy="8615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5A6A6A"/>
                </a:solidFill>
              </a:rPr>
              <a:t>Ante imágenes tristes, los meditadores muestran </a:t>
            </a:r>
            <a:r>
              <a:rPr lang="en-US" sz="734" b="1" dirty="0">
                <a:solidFill>
                  <a:srgbClr val="2A3A3A"/>
                </a:solidFill>
              </a:rPr>
              <a:t>mayor</a:t>
            </a:r>
            <a:r>
              <a:rPr lang="en-US" sz="780" dirty="0">
                <a:solidFill>
                  <a:srgbClr val="5A6A6A"/>
                </a:solidFill>
              </a:rPr>
              <a:t> activación de la ínsula derecha. El mindfulness no te hace "frío". Te permite registrar las emociones con </a:t>
            </a:r>
            <a:r>
              <a:rPr lang="en-US" sz="734" b="1" dirty="0">
                <a:solidFill>
                  <a:srgbClr val="2A3A3A"/>
                </a:solidFill>
              </a:rPr>
              <a:t>mayor resolución</a:t>
            </a:r>
            <a:r>
              <a:rPr lang="en-US" sz="780" dirty="0">
                <a:solidFill>
                  <a:srgbClr val="5A6A6A"/>
                </a:solidFill>
              </a:rPr>
              <a:t>.</a:t>
            </a:r>
            <a:endParaRPr lang="en-US" sz="780" dirty="0"/>
          </a:p>
        </p:txBody>
      </p:sp>
      <p:sp>
        <p:nvSpPr>
          <p:cNvPr id="16" name="Text 11"/>
          <p:cNvSpPr/>
          <p:nvPr/>
        </p:nvSpPr>
        <p:spPr>
          <a:xfrm>
            <a:off x="3529013" y="3475769"/>
            <a:ext cx="208597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21" i="1" dirty="0">
                <a:solidFill>
                  <a:srgbClr val="A0B0B5"/>
                </a:solidFill>
              </a:rPr>
              <a:t>Farb et al., 2010</a:t>
            </a:r>
            <a:endParaRPr lang="en-US" sz="621" dirty="0"/>
          </a:p>
        </p:txBody>
      </p:sp>
      <p:sp>
        <p:nvSpPr>
          <p:cNvPr id="17" name="Shape 12"/>
          <p:cNvSpPr/>
          <p:nvPr/>
        </p:nvSpPr>
        <p:spPr>
          <a:xfrm>
            <a:off x="6000750" y="1438740"/>
            <a:ext cx="2428875" cy="236742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3"/>
          <p:cNvSpPr/>
          <p:nvPr/>
        </p:nvSpPr>
        <p:spPr>
          <a:xfrm>
            <a:off x="6000750" y="1438740"/>
            <a:ext cx="2428875" cy="285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697701"/>
            <a:ext cx="171450" cy="2286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172200" y="2079892"/>
            <a:ext cx="2085975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2A3A3A"/>
                </a:solidFill>
              </a:rPr>
              <a:t>Procesamiento Bottom-Up</a:t>
            </a:r>
            <a:endParaRPr lang="en-US" sz="885" dirty="0"/>
          </a:p>
        </p:txBody>
      </p:sp>
      <p:sp>
        <p:nvSpPr>
          <p:cNvPr id="21" name="Text 15"/>
          <p:cNvSpPr/>
          <p:nvPr/>
        </p:nvSpPr>
        <p:spPr>
          <a:xfrm>
            <a:off x="6172200" y="2332769"/>
            <a:ext cx="20859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5A6A6A"/>
                </a:solidFill>
              </a:rPr>
              <a:t>Fortalece la consciencia de la sensación actual </a:t>
            </a:r>
            <a:r>
              <a:rPr lang="en-US" sz="734" b="1" dirty="0">
                <a:solidFill>
                  <a:srgbClr val="2A3A3A"/>
                </a:solidFill>
              </a:rPr>
              <a:t>tal como es</a:t>
            </a:r>
            <a:r>
              <a:rPr lang="en-US" sz="780" dirty="0">
                <a:solidFill>
                  <a:srgbClr val="5A6A6A"/>
                </a:solidFill>
              </a:rPr>
              <a:t>, sin filtros interpretativos añadidos. Sientes lo que hay, no lo que crees que debería haber.</a:t>
            </a:r>
            <a:endParaRPr lang="en-US" sz="780" dirty="0"/>
          </a:p>
        </p:txBody>
      </p:sp>
      <p:sp>
        <p:nvSpPr>
          <p:cNvPr id="22" name="Text 16"/>
          <p:cNvSpPr/>
          <p:nvPr/>
        </p:nvSpPr>
        <p:spPr>
          <a:xfrm>
            <a:off x="6172200" y="3475769"/>
            <a:ext cx="208597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21" i="1" dirty="0">
                <a:solidFill>
                  <a:srgbClr val="A0B0B5"/>
                </a:solidFill>
              </a:rPr>
              <a:t>Gard et al., 2010; Grant et al., 2010</a:t>
            </a:r>
            <a:endParaRPr lang="en-US" sz="621" dirty="0"/>
          </a:p>
        </p:txBody>
      </p:sp>
      <p:sp>
        <p:nvSpPr>
          <p:cNvPr id="23" name="Shape 17"/>
          <p:cNvSpPr/>
          <p:nvPr/>
        </p:nvSpPr>
        <p:spPr>
          <a:xfrm>
            <a:off x="714375" y="4020480"/>
            <a:ext cx="7715250" cy="722914"/>
          </a:xfrm>
          <a:prstGeom prst="rect">
            <a:avLst/>
          </a:prstGeom>
          <a:solidFill>
            <a:srgbClr val="2A5058">
              <a:alpha val="6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Shape 18"/>
          <p:cNvSpPr/>
          <p:nvPr/>
        </p:nvSpPr>
        <p:spPr>
          <a:xfrm>
            <a:off x="714375" y="4020480"/>
            <a:ext cx="35719" cy="722914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8" y="4284604"/>
            <a:ext cx="150019" cy="20002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221581" y="4191930"/>
            <a:ext cx="6993731" cy="3800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2A5058"/>
                </a:solidFill>
              </a:rPr>
              <a:t>El mindfulness no te desconecta de tus emociones; te permite percibirlas con más claridad y sin ser secuestrado por ellas.</a:t>
            </a:r>
            <a:endParaRPr lang="en-US" sz="936" dirty="0"/>
          </a:p>
        </p:txBody>
      </p:sp>
      <p:sp>
        <p:nvSpPr>
          <p:cNvPr id="27" name="Text 20"/>
          <p:cNvSpPr/>
          <p:nvPr/>
        </p:nvSpPr>
        <p:spPr>
          <a:xfrm>
            <a:off x="8600935" y="472201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33</a:t>
            </a:r>
            <a:endParaRPr lang="en-US" sz="727" dirty="0"/>
          </a:p>
        </p:txBody>
      </p:sp>
    </p:spTree>
    <p:extLst>
      <p:ext uri="{BB962C8B-B14F-4D97-AF65-F5344CB8AC3E}">
        <p14:creationId xmlns:p14="http://schemas.microsoft.com/office/powerpoint/2010/main" val="3545406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BF8FE-8D5B-44B7-4582-0DAFB010C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>
            <a:extLst>
              <a:ext uri="{FF2B5EF4-FFF2-40B4-BE49-F238E27FC236}">
                <a16:creationId xmlns:a16="http://schemas.microsoft.com/office/drawing/2014/main" id="{2B47B595-B107-893A-E2C7-95B5BB52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" y="-49672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03007FE-2AD2-1A0B-7988-556206776844}"/>
              </a:ext>
            </a:extLst>
          </p:cNvPr>
          <p:cNvSpPr/>
          <p:nvPr/>
        </p:nvSpPr>
        <p:spPr>
          <a:xfrm>
            <a:off x="714375" y="357188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CAMBIOS ESTRUCTURALES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473D84D-140A-B7CA-A610-528CE3E1B453}"/>
              </a:ext>
            </a:extLst>
          </p:cNvPr>
          <p:cNvSpPr/>
          <p:nvPr/>
        </p:nvSpPr>
        <p:spPr>
          <a:xfrm>
            <a:off x="714375" y="564356"/>
            <a:ext cx="7715250" cy="6914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Tu Cerebro no es Fijo: La Neuroplasticidad en Acción</a:t>
            </a:r>
            <a:endParaRPr lang="en-US" sz="2000" dirty="0">
              <a:latin typeface="Montserrat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421D17D-2803-8B56-D7E3-5E11EDF9909C}"/>
              </a:ext>
            </a:extLst>
          </p:cNvPr>
          <p:cNvSpPr/>
          <p:nvPr/>
        </p:nvSpPr>
        <p:spPr>
          <a:xfrm>
            <a:off x="334548" y="1316570"/>
            <a:ext cx="3750469" cy="2309217"/>
          </a:xfrm>
          <a:prstGeom prst="rect">
            <a:avLst/>
          </a:prstGeom>
          <a:solidFill>
            <a:srgbClr val="FFFFFF">
              <a:alpha val="6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BA28DD03-0899-7DB2-80D4-2FD61F5C093D}"/>
              </a:ext>
            </a:extLst>
          </p:cNvPr>
          <p:cNvSpPr/>
          <p:nvPr/>
        </p:nvSpPr>
        <p:spPr>
          <a:xfrm>
            <a:off x="334548" y="1316570"/>
            <a:ext cx="3750469" cy="2143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4562B6D-2AA4-4052-3A18-4582EF186EE4}"/>
              </a:ext>
            </a:extLst>
          </p:cNvPr>
          <p:cNvSpPr/>
          <p:nvPr/>
        </p:nvSpPr>
        <p:spPr>
          <a:xfrm>
            <a:off x="548861" y="1530883"/>
            <a:ext cx="16944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Meditadores a Largo Plazo</a:t>
            </a:r>
            <a:endParaRPr lang="en-US" sz="885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4F7346C-3951-27A2-9446-7708B7653157}"/>
              </a:ext>
            </a:extLst>
          </p:cNvPr>
          <p:cNvSpPr/>
          <p:nvPr/>
        </p:nvSpPr>
        <p:spPr>
          <a:xfrm>
            <a:off x="2809271" y="1530883"/>
            <a:ext cx="1061433" cy="187523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DC8060"/>
                </a:solidFill>
              </a:rPr>
              <a:t>Años de práctica</a:t>
            </a:r>
            <a:endParaRPr lang="en-US" sz="584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4B09A47-5202-A1F4-5818-8E8C04BC5A7A}"/>
              </a:ext>
            </a:extLst>
          </p:cNvPr>
          <p:cNvSpPr/>
          <p:nvPr/>
        </p:nvSpPr>
        <p:spPr>
          <a:xfrm>
            <a:off x="548861" y="1861281"/>
            <a:ext cx="332184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i="1" dirty="0">
                <a:solidFill>
                  <a:srgbClr val="A0B0B5"/>
                </a:solidFill>
              </a:rPr>
              <a:t>Lazar et al., 2005</a:t>
            </a:r>
            <a:endParaRPr lang="en-US" sz="674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C4B0DBE-CECF-7061-B846-30C74793ED36}"/>
              </a:ext>
            </a:extLst>
          </p:cNvPr>
          <p:cNvSpPr/>
          <p:nvPr/>
        </p:nvSpPr>
        <p:spPr>
          <a:xfrm>
            <a:off x="548861" y="2130958"/>
            <a:ext cx="257175" cy="257175"/>
          </a:xfrm>
          <a:prstGeom prst="rect">
            <a:avLst/>
          </a:prstGeom>
          <a:solidFill>
            <a:srgbClr val="DC8060">
              <a:alpha val="20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C5B9C1DE-CE57-D6F1-99BD-768632C0C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28" y="2195252"/>
            <a:ext cx="96441" cy="128588"/>
          </a:xfrm>
          <a:prstGeom prst="rect">
            <a:avLst/>
          </a:prstGeom>
        </p:spPr>
      </p:pic>
      <p:sp>
        <p:nvSpPr>
          <p:cNvPr id="12" name="Text 8">
            <a:extLst>
              <a:ext uri="{FF2B5EF4-FFF2-40B4-BE49-F238E27FC236}">
                <a16:creationId xmlns:a16="http://schemas.microsoft.com/office/drawing/2014/main" id="{14045293-7A79-7FAF-F68E-66C3AE6D4BAC}"/>
              </a:ext>
            </a:extLst>
          </p:cNvPr>
          <p:cNvSpPr/>
          <p:nvPr/>
        </p:nvSpPr>
        <p:spPr>
          <a:xfrm>
            <a:off x="906048" y="2130958"/>
            <a:ext cx="29646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Ínsula Anterior Derecha</a:t>
            </a:r>
            <a:endParaRPr lang="en-US" sz="784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990B3A4-ADA1-2EAB-B4BA-1EFB0CC266AC}"/>
              </a:ext>
            </a:extLst>
          </p:cNvPr>
          <p:cNvSpPr/>
          <p:nvPr/>
        </p:nvSpPr>
        <p:spPr>
          <a:xfrm>
            <a:off x="906048" y="2300622"/>
            <a:ext cx="2964656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C0D0D4"/>
                </a:solidFill>
              </a:rPr>
              <a:t>Mayor grosor cortical. El centro de la conciencia interoceptiva se fortalece.</a:t>
            </a:r>
            <a:endParaRPr lang="en-US" sz="727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66B30ED9-566E-B33A-AA7C-56EB73D7492B}"/>
              </a:ext>
            </a:extLst>
          </p:cNvPr>
          <p:cNvSpPr/>
          <p:nvPr/>
        </p:nvSpPr>
        <p:spPr>
          <a:xfrm>
            <a:off x="548861" y="2686384"/>
            <a:ext cx="257175" cy="257175"/>
          </a:xfrm>
          <a:prstGeom prst="rect">
            <a:avLst/>
          </a:prstGeom>
          <a:solidFill>
            <a:srgbClr val="DC8060">
              <a:alpha val="20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ACBE073B-7866-21BC-F68E-18FF4246A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28" y="2750678"/>
            <a:ext cx="96441" cy="128588"/>
          </a:xfrm>
          <a:prstGeom prst="rect">
            <a:avLst/>
          </a:prstGeom>
        </p:spPr>
      </p:pic>
      <p:sp>
        <p:nvSpPr>
          <p:cNvPr id="16" name="Text 11">
            <a:extLst>
              <a:ext uri="{FF2B5EF4-FFF2-40B4-BE49-F238E27FC236}">
                <a16:creationId xmlns:a16="http://schemas.microsoft.com/office/drawing/2014/main" id="{1ED014D9-7D08-717C-D128-790A9485AC6B}"/>
              </a:ext>
            </a:extLst>
          </p:cNvPr>
          <p:cNvSpPr/>
          <p:nvPr/>
        </p:nvSpPr>
        <p:spPr>
          <a:xfrm>
            <a:off x="906048" y="2686384"/>
            <a:ext cx="29646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Corteza Prefrontal</a:t>
            </a:r>
            <a:endParaRPr lang="en-US" sz="784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01C0E4C4-5962-0ED1-DA42-58703E1C5BF7}"/>
              </a:ext>
            </a:extLst>
          </p:cNvPr>
          <p:cNvSpPr/>
          <p:nvPr/>
        </p:nvSpPr>
        <p:spPr>
          <a:xfrm>
            <a:off x="906048" y="2856049"/>
            <a:ext cx="29646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C0D0D4"/>
                </a:solidFill>
              </a:rPr>
              <a:t>Mayor grosor. Correlaciona con años de práctica.</a:t>
            </a:r>
            <a:endParaRPr lang="en-US" sz="727" dirty="0"/>
          </a:p>
        </p:txBody>
      </p:sp>
      <p:sp>
        <p:nvSpPr>
          <p:cNvPr id="35" name="Shape 27">
            <a:extLst>
              <a:ext uri="{FF2B5EF4-FFF2-40B4-BE49-F238E27FC236}">
                <a16:creationId xmlns:a16="http://schemas.microsoft.com/office/drawing/2014/main" id="{9459609D-EECF-A857-9216-11DC0A2BD02F}"/>
              </a:ext>
            </a:extLst>
          </p:cNvPr>
          <p:cNvSpPr/>
          <p:nvPr/>
        </p:nvSpPr>
        <p:spPr>
          <a:xfrm>
            <a:off x="714375" y="3972260"/>
            <a:ext cx="7715250" cy="653653"/>
          </a:xfrm>
          <a:prstGeom prst="rect">
            <a:avLst/>
          </a:prstGeom>
          <a:solidFill>
            <a:srgbClr val="DC8060">
              <a:alpha val="1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6" name="Text 28">
            <a:extLst>
              <a:ext uri="{FF2B5EF4-FFF2-40B4-BE49-F238E27FC236}">
                <a16:creationId xmlns:a16="http://schemas.microsoft.com/office/drawing/2014/main" id="{56623A7C-CE42-2383-94CE-35BB8C2FA0A0}"/>
              </a:ext>
            </a:extLst>
          </p:cNvPr>
          <p:cNvSpPr/>
          <p:nvPr/>
        </p:nvSpPr>
        <p:spPr>
          <a:xfrm>
            <a:off x="928688" y="4115135"/>
            <a:ext cx="7286625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936" b="1" i="1" dirty="0">
                <a:solidFill>
                  <a:srgbClr val="FFFFFF"/>
                </a:solidFill>
              </a:rPr>
              <a:t>"El mindfulness no solo entrena la atención; </a:t>
            </a:r>
            <a:r>
              <a:rPr lang="en-US" sz="936" b="1" i="1" dirty="0">
                <a:solidFill>
                  <a:srgbClr val="DC8060"/>
                </a:solidFill>
              </a:rPr>
              <a:t>modifica las estructuras cerebrales</a:t>
            </a:r>
            <a:r>
              <a:rPr lang="en-US" sz="936" b="1" i="1" dirty="0">
                <a:solidFill>
                  <a:srgbClr val="FFFFFF"/>
                </a:solidFill>
              </a:rPr>
              <a:t> que sustentan la experiencia corporal."</a:t>
            </a:r>
            <a:endParaRPr lang="en-US" sz="936" dirty="0"/>
          </a:p>
        </p:txBody>
      </p:sp>
      <p:sp>
        <p:nvSpPr>
          <p:cNvPr id="37" name="Text 29">
            <a:extLst>
              <a:ext uri="{FF2B5EF4-FFF2-40B4-BE49-F238E27FC236}">
                <a16:creationId xmlns:a16="http://schemas.microsoft.com/office/drawing/2014/main" id="{262A25F8-1B66-65DC-9963-C70B987C4EC9}"/>
              </a:ext>
            </a:extLst>
          </p:cNvPr>
          <p:cNvSpPr/>
          <p:nvPr/>
        </p:nvSpPr>
        <p:spPr>
          <a:xfrm>
            <a:off x="8600935" y="472201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>
                    <a:alpha val="50000"/>
                  </a:srgbClr>
                </a:solidFill>
              </a:rPr>
              <a:t>34</a:t>
            </a:r>
            <a:endParaRPr lang="en-US" sz="727" dirty="0"/>
          </a:p>
        </p:txBody>
      </p:sp>
      <p:pic>
        <p:nvPicPr>
          <p:cNvPr id="39" name="Imagen 38" descr="Diagrama&#10;&#10;El contenido generado por IA puede ser incorrecto.">
            <a:extLst>
              <a:ext uri="{FF2B5EF4-FFF2-40B4-BE49-F238E27FC236}">
                <a16:creationId xmlns:a16="http://schemas.microsoft.com/office/drawing/2014/main" id="{2554764A-7A11-B76C-B398-163A16786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505" y="1179298"/>
            <a:ext cx="3686470" cy="25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21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10308" y="578635"/>
            <a:ext cx="8229600" cy="404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Segunda </a:t>
            </a:r>
            <a:r>
              <a:rPr lang="en-US" sz="2000" b="1" dirty="0" err="1">
                <a:solidFill>
                  <a:srgbClr val="2A5058"/>
                </a:solidFill>
              </a:rPr>
              <a:t>Característica</a:t>
            </a:r>
            <a:r>
              <a:rPr lang="en-US" sz="2000" b="1" dirty="0">
                <a:solidFill>
                  <a:srgbClr val="2A5058"/>
                </a:solidFill>
              </a:rPr>
              <a:t>: </a:t>
            </a:r>
            <a:r>
              <a:rPr lang="en-US" sz="2000" b="1" dirty="0" err="1">
                <a:solidFill>
                  <a:srgbClr val="2A5058"/>
                </a:solidFill>
              </a:rPr>
              <a:t>Arraigo</a:t>
            </a:r>
            <a:r>
              <a:rPr lang="en-US" sz="2000" b="1" dirty="0">
                <a:solidFill>
                  <a:srgbClr val="2A5058"/>
                </a:solidFill>
              </a:rPr>
              <a:t> Corporal</a:t>
            </a:r>
          </a:p>
        </p:txBody>
      </p:sp>
      <p:sp>
        <p:nvSpPr>
          <p:cNvPr id="5" name="Text 2"/>
          <p:cNvSpPr/>
          <p:nvPr/>
        </p:nvSpPr>
        <p:spPr>
          <a:xfrm>
            <a:off x="155398" y="1391512"/>
            <a:ext cx="4657725" cy="703659"/>
          </a:xfrm>
          <a:prstGeom prst="rect">
            <a:avLst/>
          </a:prstGeom>
          <a:noFill/>
          <a:ln/>
        </p:spPr>
        <p:txBody>
          <a:bodyPr wrap="square" lIns="272161" tIns="68072" rIns="0" bIns="68072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95" dirty="0">
                <a:solidFill>
                  <a:srgbClr val="2A5058"/>
                </a:solidFill>
              </a:rPr>
              <a:t>"Está conectado con su cuerpo como fuente de información y anclaje al presente."</a:t>
            </a:r>
            <a:endParaRPr lang="en-US" sz="1595" dirty="0"/>
          </a:p>
        </p:txBody>
      </p:sp>
      <p:sp>
        <p:nvSpPr>
          <p:cNvPr id="6" name="Shape 3"/>
          <p:cNvSpPr/>
          <p:nvPr/>
        </p:nvSpPr>
        <p:spPr>
          <a:xfrm>
            <a:off x="372794" y="2611636"/>
            <a:ext cx="4657725" cy="1614488"/>
          </a:xfrm>
          <a:prstGeom prst="rect">
            <a:avLst/>
          </a:prstGeom>
          <a:solidFill>
            <a:srgbClr val="FFFFFF"/>
          </a:solidFill>
          <a:ln w="9144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01394" y="2847380"/>
            <a:ext cx="42005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El líder que ignora su cuerpo pierde acceso a: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601394" y="3161705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740865" y="3161705"/>
            <a:ext cx="348679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2A5058"/>
                </a:solidFill>
              </a:rPr>
              <a:t>Información crucial para la toma de decisiones (intuición).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601394" y="3476030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740865" y="3476030"/>
            <a:ext cx="287895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2A5058"/>
                </a:solidFill>
              </a:rPr>
              <a:t>Su mejor herramienta de regulación emocional.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601394" y="3790355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740865" y="3790355"/>
            <a:ext cx="25868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2A5058"/>
                </a:solidFill>
              </a:rPr>
              <a:t>El anclaje más fiable al momento presente.</a:t>
            </a:r>
            <a:endParaRPr lang="en-US" sz="942" dirty="0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958A0ABE-6CD5-6B81-24BF-EC8119125BE1}"/>
              </a:ext>
            </a:extLst>
          </p:cNvPr>
          <p:cNvSpPr/>
          <p:nvPr/>
        </p:nvSpPr>
        <p:spPr>
          <a:xfrm>
            <a:off x="457200" y="386130"/>
            <a:ext cx="1754519" cy="16632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LA SEMILLA ECHA RAICES</a:t>
            </a:r>
            <a:endParaRPr lang="en-US" sz="1000" dirty="0">
              <a:latin typeface="Montserrat"/>
            </a:endParaRPr>
          </a:p>
        </p:txBody>
      </p:sp>
      <p:pic>
        <p:nvPicPr>
          <p:cNvPr id="20" name="Imagen 19" descr="Diagrama&#10;&#10;El contenido generado por IA puede ser incorrecto.">
            <a:extLst>
              <a:ext uri="{FF2B5EF4-FFF2-40B4-BE49-F238E27FC236}">
                <a16:creationId xmlns:a16="http://schemas.microsoft.com/office/drawing/2014/main" id="{04BB4C98-6E91-B9CD-7CB0-F829A1943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23" y="1218592"/>
            <a:ext cx="3412294" cy="37889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85922" y="1020691"/>
            <a:ext cx="537212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kern="0" spc="3" dirty="0">
                <a:solidFill>
                  <a:srgbClr val="DC8060"/>
                </a:solidFill>
              </a:rPr>
              <a:t>LA PREGUNTA CENTRAL</a:t>
            </a:r>
            <a:endParaRPr lang="en-US" sz="784" dirty="0"/>
          </a:p>
        </p:txBody>
      </p:sp>
      <p:sp>
        <p:nvSpPr>
          <p:cNvPr id="4" name="Text 1"/>
          <p:cNvSpPr/>
          <p:nvPr/>
        </p:nvSpPr>
        <p:spPr>
          <a:xfrm>
            <a:off x="1885922" y="1461818"/>
            <a:ext cx="5372128" cy="113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731" b="1" dirty="0">
                <a:solidFill>
                  <a:srgbClr val="FFFFFF"/>
                </a:solidFill>
              </a:rPr>
              <a:t>¿Qué Inteligencia
Estás Ignorando?</a:t>
            </a:r>
            <a:endParaRPr lang="en-US" sz="3731" dirty="0"/>
          </a:p>
        </p:txBody>
      </p:sp>
      <p:sp>
        <p:nvSpPr>
          <p:cNvPr id="5" name="Text 2"/>
          <p:cNvSpPr/>
          <p:nvPr/>
        </p:nvSpPr>
        <p:spPr>
          <a:xfrm>
            <a:off x="1885922" y="3022002"/>
            <a:ext cx="5372128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E0EBEB"/>
                </a:solidFill>
              </a:rPr>
              <a:t>El cuerpo no es un contenedor.
 Es un </a:t>
            </a:r>
            <a:r>
              <a:rPr lang="en-US" sz="1602" b="1" dirty="0">
                <a:solidFill>
                  <a:srgbClr val="DC8060"/>
                </a:solidFill>
              </a:rPr>
              <a:t>sistema de procesamiento de información</a:t>
            </a:r>
            <a:r>
              <a:rPr lang="en-US" sz="1704" dirty="0">
                <a:solidFill>
                  <a:srgbClr val="E0EBEB"/>
                </a:solidFill>
              </a:rPr>
              <a:t>.</a:t>
            </a:r>
            <a:endParaRPr lang="en-US" sz="1704" dirty="0"/>
          </a:p>
        </p:txBody>
      </p:sp>
      <p:sp>
        <p:nvSpPr>
          <p:cNvPr id="10" name="Text 7"/>
          <p:cNvSpPr/>
          <p:nvPr/>
        </p:nvSpPr>
        <p:spPr>
          <a:xfrm>
            <a:off x="8600935" y="472201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>
                    <a:alpha val="50000"/>
                  </a:srgbClr>
                </a:solidFill>
              </a:rPr>
              <a:t>04</a:t>
            </a:r>
            <a:endParaRPr lang="en-US" sz="72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375" y="1617166"/>
            <a:ext cx="1471054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>
                <a:solidFill>
                  <a:srgbClr val="DC8060"/>
                </a:solidFill>
                <a:latin typeface="Montserrat"/>
              </a:rPr>
              <a:t>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4920816" cy="100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El Hardware Oculto</a:t>
            </a:r>
          </a:p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de tu Liderazgo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Más allá de los 5 sentidos: 3 sistemas completos de procesamiento.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571500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SISTEMA 1 - EXTEROCEPCIÓN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850106"/>
            <a:ext cx="771525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El Radar Exterior</a:t>
            </a:r>
            <a:endParaRPr lang="en-US" sz="2000" dirty="0">
              <a:latin typeface="Montserrat"/>
            </a:endParaRPr>
          </a:p>
        </p:txBody>
      </p:sp>
      <p:pic>
        <p:nvPicPr>
          <p:cNvPr id="32" name="Imagen 31" descr="Un dibujo de un pizarrón blanco&#10;&#10;El contenido generado por IA puede ser incorrecto.">
            <a:extLst>
              <a:ext uri="{FF2B5EF4-FFF2-40B4-BE49-F238E27FC236}">
                <a16:creationId xmlns:a16="http://schemas.microsoft.com/office/drawing/2014/main" id="{0ECBB261-755B-26FB-FF0E-2251BCAE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265" y="707231"/>
            <a:ext cx="3830672" cy="3814136"/>
          </a:xfrm>
          <a:prstGeom prst="rect">
            <a:avLst/>
          </a:prstGeom>
        </p:spPr>
      </p:pic>
      <p:sp>
        <p:nvSpPr>
          <p:cNvPr id="33" name="Shape 12">
            <a:extLst>
              <a:ext uri="{FF2B5EF4-FFF2-40B4-BE49-F238E27FC236}">
                <a16:creationId xmlns:a16="http://schemas.microsoft.com/office/drawing/2014/main" id="{18E56808-2CEF-3342-D10F-E952052D8C44}"/>
              </a:ext>
            </a:extLst>
          </p:cNvPr>
          <p:cNvSpPr/>
          <p:nvPr/>
        </p:nvSpPr>
        <p:spPr>
          <a:xfrm>
            <a:off x="500063" y="1555261"/>
            <a:ext cx="3643313" cy="1437680"/>
          </a:xfrm>
          <a:prstGeom prst="rect">
            <a:avLst/>
          </a:prstGeom>
          <a:solidFill>
            <a:srgbClr val="2A5058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4" name="Shape 13">
            <a:extLst>
              <a:ext uri="{FF2B5EF4-FFF2-40B4-BE49-F238E27FC236}">
                <a16:creationId xmlns:a16="http://schemas.microsoft.com/office/drawing/2014/main" id="{0FF7B138-69FB-BE98-7157-AAA1F3B2C023}"/>
              </a:ext>
            </a:extLst>
          </p:cNvPr>
          <p:cNvSpPr/>
          <p:nvPr/>
        </p:nvSpPr>
        <p:spPr>
          <a:xfrm>
            <a:off x="500063" y="1555261"/>
            <a:ext cx="28575" cy="1437680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Text 14">
            <a:extLst>
              <a:ext uri="{FF2B5EF4-FFF2-40B4-BE49-F238E27FC236}">
                <a16:creationId xmlns:a16="http://schemas.microsoft.com/office/drawing/2014/main" id="{39D0C0E3-5F05-8848-BC28-E0FC58B92169}"/>
              </a:ext>
            </a:extLst>
          </p:cNvPr>
          <p:cNvSpPr/>
          <p:nvPr/>
        </p:nvSpPr>
        <p:spPr>
          <a:xfrm>
            <a:off x="714376" y="1769574"/>
            <a:ext cx="538609" cy="1658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 err="1">
                <a:solidFill>
                  <a:srgbClr val="2A5058"/>
                </a:solidFill>
              </a:rPr>
              <a:t>Función</a:t>
            </a:r>
            <a:endParaRPr lang="en-US" sz="987" dirty="0"/>
          </a:p>
        </p:txBody>
      </p:sp>
      <p:sp>
        <p:nvSpPr>
          <p:cNvPr id="36" name="Text 15">
            <a:extLst>
              <a:ext uri="{FF2B5EF4-FFF2-40B4-BE49-F238E27FC236}">
                <a16:creationId xmlns:a16="http://schemas.microsoft.com/office/drawing/2014/main" id="{B24DDAE7-4D28-714C-CCF1-9623D44F6490}"/>
              </a:ext>
            </a:extLst>
          </p:cNvPr>
          <p:cNvSpPr/>
          <p:nvPr/>
        </p:nvSpPr>
        <p:spPr>
          <a:xfrm>
            <a:off x="714376" y="2071397"/>
            <a:ext cx="3214688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Monitorizar el entorno.
 Leer la sala, escuchar activamente, observar el lenguaje no verbal.</a:t>
            </a:r>
            <a:endParaRPr lang="en-US" sz="1159" dirty="0"/>
          </a:p>
        </p:txBody>
      </p:sp>
      <p:sp>
        <p:nvSpPr>
          <p:cNvPr id="37" name="Shape 16">
            <a:extLst>
              <a:ext uri="{FF2B5EF4-FFF2-40B4-BE49-F238E27FC236}">
                <a16:creationId xmlns:a16="http://schemas.microsoft.com/office/drawing/2014/main" id="{1D84A55F-0219-84DC-0422-A3AD4D5D8559}"/>
              </a:ext>
            </a:extLst>
          </p:cNvPr>
          <p:cNvSpPr/>
          <p:nvPr/>
        </p:nvSpPr>
        <p:spPr>
          <a:xfrm>
            <a:off x="514350" y="3212706"/>
            <a:ext cx="3643313" cy="1437680"/>
          </a:xfrm>
          <a:prstGeom prst="rect">
            <a:avLst/>
          </a:prstGeom>
          <a:solidFill>
            <a:srgbClr val="DC8060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8" name="Shape 17">
            <a:extLst>
              <a:ext uri="{FF2B5EF4-FFF2-40B4-BE49-F238E27FC236}">
                <a16:creationId xmlns:a16="http://schemas.microsoft.com/office/drawing/2014/main" id="{BF556941-000C-0F98-D237-8B234FEB0C63}"/>
              </a:ext>
            </a:extLst>
          </p:cNvPr>
          <p:cNvSpPr/>
          <p:nvPr/>
        </p:nvSpPr>
        <p:spPr>
          <a:xfrm>
            <a:off x="514350" y="3212706"/>
            <a:ext cx="28575" cy="1437680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9" name="Text 18">
            <a:extLst>
              <a:ext uri="{FF2B5EF4-FFF2-40B4-BE49-F238E27FC236}">
                <a16:creationId xmlns:a16="http://schemas.microsoft.com/office/drawing/2014/main" id="{4D18611A-2EAC-8948-FBBE-EF3EC8C8C28C}"/>
              </a:ext>
            </a:extLst>
          </p:cNvPr>
          <p:cNvSpPr/>
          <p:nvPr/>
        </p:nvSpPr>
        <p:spPr>
          <a:xfrm>
            <a:off x="728662" y="3427019"/>
            <a:ext cx="32146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Su Límite</a:t>
            </a:r>
            <a:endParaRPr lang="en-US" sz="987" dirty="0"/>
          </a:p>
        </p:txBody>
      </p:sp>
      <p:sp>
        <p:nvSpPr>
          <p:cNvPr id="40" name="Text 19">
            <a:extLst>
              <a:ext uri="{FF2B5EF4-FFF2-40B4-BE49-F238E27FC236}">
                <a16:creationId xmlns:a16="http://schemas.microsoft.com/office/drawing/2014/main" id="{A1B26D7A-851C-4AF0-BF6E-9A52484708C3}"/>
              </a:ext>
            </a:extLst>
          </p:cNvPr>
          <p:cNvSpPr/>
          <p:nvPr/>
        </p:nvSpPr>
        <p:spPr>
          <a:xfrm>
            <a:off x="728662" y="3728842"/>
            <a:ext cx="321468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Solo informa de lo que ocurre </a:t>
            </a:r>
            <a:r>
              <a:rPr lang="en-US" sz="1090" b="1" dirty="0">
                <a:solidFill>
                  <a:srgbClr val="5A6A6A"/>
                </a:solidFill>
              </a:rPr>
              <a:t>FUERA</a:t>
            </a:r>
            <a:r>
              <a:rPr lang="en-US" sz="1159" dirty="0">
                <a:solidFill>
                  <a:srgbClr val="5A6A6A"/>
                </a:solidFill>
              </a:rPr>
              <a:t> de ti.
 Es ciego a tu estado interno.</a:t>
            </a:r>
            <a:endParaRPr lang="en-US" sz="1159" dirty="0"/>
          </a:p>
        </p:txBody>
      </p:sp>
    </p:spTree>
    <p:extLst>
      <p:ext uri="{BB962C8B-B14F-4D97-AF65-F5344CB8AC3E}">
        <p14:creationId xmlns:p14="http://schemas.microsoft.com/office/powerpoint/2010/main" val="51301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679186"/>
            <a:ext cx="35004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SISTEMA 2 - PROPIOCEPCIÓN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957793"/>
            <a:ext cx="3500438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Tu GPS Corporal</a:t>
            </a:r>
            <a:endParaRPr lang="en-US" sz="2000" dirty="0">
              <a:latin typeface="Montserrat"/>
            </a:endParaRPr>
          </a:p>
        </p:txBody>
      </p:sp>
      <p:sp>
        <p:nvSpPr>
          <p:cNvPr id="5" name="Text 2"/>
          <p:cNvSpPr/>
          <p:nvPr/>
        </p:nvSpPr>
        <p:spPr>
          <a:xfrm>
            <a:off x="402403" y="1612143"/>
            <a:ext cx="3500438" cy="771525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La capacidad de sentir la posición, el equilibrio y el movimiento de tu cuerpo en el espacio.</a:t>
            </a:r>
            <a:endParaRPr lang="en-US" sz="1269" dirty="0"/>
          </a:p>
        </p:txBody>
      </p:sp>
      <p:sp>
        <p:nvSpPr>
          <p:cNvPr id="6" name="Shape 3"/>
          <p:cNvSpPr/>
          <p:nvPr/>
        </p:nvSpPr>
        <p:spPr>
          <a:xfrm>
            <a:off x="500063" y="2740856"/>
            <a:ext cx="3500438" cy="1723430"/>
          </a:xfrm>
          <a:prstGeom prst="rect">
            <a:avLst/>
          </a:prstGeom>
          <a:solidFill>
            <a:srgbClr val="DC8060">
              <a:alpha val="1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714376" y="2955168"/>
            <a:ext cx="30718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Base de la Presencia Ejecutiva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714376" y="3256992"/>
            <a:ext cx="30718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A3A3A"/>
                </a:solidFill>
              </a:rPr>
              <a:t>¿Cómo ocupas el espacio?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14376" y="3523097"/>
            <a:ext cx="30718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A3A3A"/>
                </a:solidFill>
              </a:rPr>
              <a:t>¿Tu postura transmite seguridad o duda?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14376" y="3789201"/>
            <a:ext cx="3071813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A3A3A"/>
                </a:solidFill>
              </a:rPr>
              <a:t>¿Tus gestos acompañan o contradicen tu mensaje?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8600935" y="472201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09</a:t>
            </a:r>
            <a:endParaRPr lang="en-US" sz="727" dirty="0"/>
          </a:p>
        </p:txBody>
      </p:sp>
      <p:pic>
        <p:nvPicPr>
          <p:cNvPr id="18" name="Imagen 17" descr="Un dibujo animado&#10;&#10;El contenido generado por IA puede ser incorrecto.">
            <a:extLst>
              <a:ext uri="{FF2B5EF4-FFF2-40B4-BE49-F238E27FC236}">
                <a16:creationId xmlns:a16="http://schemas.microsoft.com/office/drawing/2014/main" id="{14EA1163-3960-6D42-8CEC-32A8E5CCC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461" y="407458"/>
            <a:ext cx="4413972" cy="432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2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845837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SISTEMA 3 - INTEROCEPCIÓN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1124443"/>
            <a:ext cx="3571875" cy="8800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El Dashboard Interno</a:t>
            </a:r>
            <a:endParaRPr lang="en-US" sz="2000" dirty="0">
              <a:latin typeface="Montserrat"/>
            </a:endParaRPr>
          </a:p>
        </p:txBody>
      </p:sp>
      <p:sp>
        <p:nvSpPr>
          <p:cNvPr id="5" name="Text 2"/>
          <p:cNvSpPr/>
          <p:nvPr/>
        </p:nvSpPr>
        <p:spPr>
          <a:xfrm>
            <a:off x="443345" y="1824944"/>
            <a:ext cx="3571875" cy="514350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La capacidad de percibir el estado fisiológico del cuerpo desde dentro.</a:t>
            </a:r>
            <a:endParaRPr lang="en-US" sz="126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3116266"/>
            <a:ext cx="214313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0125" y="3090370"/>
            <a:ext cx="18928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Ritmo cardíaco y respiración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3418089"/>
            <a:ext cx="214313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00125" y="3392193"/>
            <a:ext cx="21725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Temperatura y tensión muscular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3719912"/>
            <a:ext cx="214313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0125" y="3694016"/>
            <a:ext cx="15977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Hambre, sed, cansancio</a:t>
            </a:r>
            <a:endParaRPr lang="en-US" sz="10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4021736"/>
            <a:ext cx="214313" cy="14287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00125" y="3995840"/>
            <a:ext cx="22757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"Nudo en el estómago" (Intuición)</a:t>
            </a:r>
            <a:endParaRPr lang="en-US" sz="1050" dirty="0"/>
          </a:p>
        </p:txBody>
      </p:sp>
      <p:pic>
        <p:nvPicPr>
          <p:cNvPr id="28" name="Imagen 27" descr="Diagrama&#10;&#10;El contenido generado por IA puede ser incorrecto.">
            <a:extLst>
              <a:ext uri="{FF2B5EF4-FFF2-40B4-BE49-F238E27FC236}">
                <a16:creationId xmlns:a16="http://schemas.microsoft.com/office/drawing/2014/main" id="{EFC3BFE6-B4F5-4B55-DFE7-8C7F1BC6D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745" y="365760"/>
            <a:ext cx="3869387" cy="43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428625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INTEGRACIÓN</a:t>
            </a:r>
            <a:endParaRPr lang="en-US" sz="1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375" y="635794"/>
            <a:ext cx="7715250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No Percibes la Realidad, la Creas</a:t>
            </a:r>
            <a:endParaRPr lang="en-US" sz="2000" dirty="0">
              <a:latin typeface="Montserra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14375" y="1441586"/>
            <a:ext cx="1714500" cy="1428750"/>
          </a:xfrm>
          <a:prstGeom prst="rect">
            <a:avLst/>
          </a:prstGeom>
          <a:solidFill>
            <a:srgbClr val="FFFFFF"/>
          </a:solidFill>
          <a:ln w="9144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891" y="1676270"/>
            <a:ext cx="321469" cy="285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9137" y="2069176"/>
            <a:ext cx="10649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A3A3A"/>
                </a:solidFill>
              </a:rPr>
              <a:t>Exterocepción</a:t>
            </a:r>
            <a:endParaRPr lang="en-US" sz="885" dirty="0"/>
          </a:p>
        </p:txBody>
      </p:sp>
      <p:sp>
        <p:nvSpPr>
          <p:cNvPr id="8" name="Text 4"/>
          <p:cNvSpPr/>
          <p:nvPr/>
        </p:nvSpPr>
        <p:spPr>
          <a:xfrm>
            <a:off x="1104993" y="2315635"/>
            <a:ext cx="933264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5A6A6A"/>
                </a:solidFill>
              </a:rPr>
              <a:t>Lo que ves y oyes
(El hecho)</a:t>
            </a:r>
            <a:endParaRPr lang="en-US" sz="834" dirty="0"/>
          </a:p>
        </p:txBody>
      </p:sp>
      <p:sp>
        <p:nvSpPr>
          <p:cNvPr id="9" name="Shape 5"/>
          <p:cNvSpPr/>
          <p:nvPr/>
        </p:nvSpPr>
        <p:spPr>
          <a:xfrm>
            <a:off x="714375" y="1441586"/>
            <a:ext cx="1700213" cy="42863"/>
          </a:xfrm>
          <a:prstGeom prst="rect">
            <a:avLst/>
          </a:prstGeom>
          <a:solidFill>
            <a:srgbClr val="A0B0B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6"/>
          <p:cNvSpPr/>
          <p:nvPr/>
        </p:nvSpPr>
        <p:spPr>
          <a:xfrm>
            <a:off x="2442521" y="1961294"/>
            <a:ext cx="163190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45" dirty="0">
                <a:solidFill>
                  <a:srgbClr val="A0B0B5"/>
                </a:solidFill>
              </a:rPr>
              <a:t>+</a:t>
            </a:r>
            <a:endParaRPr lang="en-US" sz="2145" dirty="0"/>
          </a:p>
        </p:txBody>
      </p:sp>
      <p:sp>
        <p:nvSpPr>
          <p:cNvPr id="11" name="Shape 7"/>
          <p:cNvSpPr/>
          <p:nvPr/>
        </p:nvSpPr>
        <p:spPr>
          <a:xfrm>
            <a:off x="2619356" y="1441586"/>
            <a:ext cx="1714500" cy="1428750"/>
          </a:xfrm>
          <a:prstGeom prst="rect">
            <a:avLst/>
          </a:prstGeom>
          <a:solidFill>
            <a:srgbClr val="FFFFFF"/>
          </a:solidFill>
          <a:ln w="9144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591" y="1676270"/>
            <a:ext cx="250031" cy="2857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39290" y="2069176"/>
            <a:ext cx="10746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A3A3A"/>
                </a:solidFill>
              </a:rPr>
              <a:t>Propiocepción</a:t>
            </a:r>
            <a:endParaRPr lang="en-US" sz="885" dirty="0"/>
          </a:p>
        </p:txBody>
      </p:sp>
      <p:sp>
        <p:nvSpPr>
          <p:cNvPr id="14" name="Text 9"/>
          <p:cNvSpPr/>
          <p:nvPr/>
        </p:nvSpPr>
        <p:spPr>
          <a:xfrm>
            <a:off x="3189936" y="2315635"/>
            <a:ext cx="573342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5A6A6A"/>
                </a:solidFill>
              </a:rPr>
              <a:t>Tu postura
(El gesto)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2619356" y="1441586"/>
            <a:ext cx="1700213" cy="428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Text 11"/>
          <p:cNvSpPr/>
          <p:nvPr/>
        </p:nvSpPr>
        <p:spPr>
          <a:xfrm>
            <a:off x="4347502" y="1961294"/>
            <a:ext cx="163190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45" dirty="0">
                <a:solidFill>
                  <a:srgbClr val="A0B0B5"/>
                </a:solidFill>
              </a:rPr>
              <a:t>+</a:t>
            </a:r>
            <a:endParaRPr lang="en-US" sz="2145" dirty="0"/>
          </a:p>
        </p:txBody>
      </p:sp>
      <p:sp>
        <p:nvSpPr>
          <p:cNvPr id="17" name="Shape 12"/>
          <p:cNvSpPr/>
          <p:nvPr/>
        </p:nvSpPr>
        <p:spPr>
          <a:xfrm>
            <a:off x="4524338" y="1441586"/>
            <a:ext cx="1714500" cy="1428750"/>
          </a:xfrm>
          <a:prstGeom prst="rect">
            <a:avLst/>
          </a:prstGeom>
          <a:solidFill>
            <a:srgbClr val="FFFFFF"/>
          </a:solidFill>
          <a:ln w="9144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853" y="1676270"/>
            <a:ext cx="321469" cy="2857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850690" y="2069176"/>
            <a:ext cx="10617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A3A3A"/>
                </a:solidFill>
              </a:rPr>
              <a:t>Interocepción</a:t>
            </a:r>
            <a:endParaRPr lang="en-US" sz="885" dirty="0"/>
          </a:p>
        </p:txBody>
      </p:sp>
      <p:sp>
        <p:nvSpPr>
          <p:cNvPr id="20" name="Text 14"/>
          <p:cNvSpPr/>
          <p:nvPr/>
        </p:nvSpPr>
        <p:spPr>
          <a:xfrm>
            <a:off x="4909179" y="2315635"/>
            <a:ext cx="944817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5A6A6A"/>
                </a:solidFill>
              </a:rPr>
              <a:t>Tu estado interno
(La sensación)</a:t>
            </a:r>
            <a:endParaRPr lang="en-US" sz="834" dirty="0"/>
          </a:p>
        </p:txBody>
      </p:sp>
      <p:sp>
        <p:nvSpPr>
          <p:cNvPr id="21" name="Shape 15"/>
          <p:cNvSpPr/>
          <p:nvPr/>
        </p:nvSpPr>
        <p:spPr>
          <a:xfrm>
            <a:off x="4524338" y="1441586"/>
            <a:ext cx="1700213" cy="4286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Text 16"/>
          <p:cNvSpPr/>
          <p:nvPr/>
        </p:nvSpPr>
        <p:spPr>
          <a:xfrm>
            <a:off x="6252483" y="1961294"/>
            <a:ext cx="163190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45" dirty="0">
                <a:solidFill>
                  <a:srgbClr val="A0B0B5"/>
                </a:solidFill>
              </a:rPr>
              <a:t>=</a:t>
            </a:r>
            <a:endParaRPr lang="en-US" sz="2145" dirty="0"/>
          </a:p>
        </p:txBody>
      </p:sp>
      <p:sp>
        <p:nvSpPr>
          <p:cNvPr id="23" name="Shape 17"/>
          <p:cNvSpPr/>
          <p:nvPr/>
        </p:nvSpPr>
        <p:spPr>
          <a:xfrm>
            <a:off x="6429319" y="1370149"/>
            <a:ext cx="2000250" cy="157162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Text 18"/>
          <p:cNvSpPr/>
          <p:nvPr/>
        </p:nvSpPr>
        <p:spPr>
          <a:xfrm>
            <a:off x="6815724" y="1828242"/>
            <a:ext cx="12274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FFFFFF"/>
                </a:solidFill>
              </a:rPr>
              <a:t>Tu Realidad</a:t>
            </a:r>
            <a:endParaRPr lang="en-US" sz="1193" dirty="0"/>
          </a:p>
        </p:txBody>
      </p:sp>
      <p:sp>
        <p:nvSpPr>
          <p:cNvPr id="25" name="Text 19"/>
          <p:cNvSpPr/>
          <p:nvPr/>
        </p:nvSpPr>
        <p:spPr>
          <a:xfrm>
            <a:off x="6643632" y="2133637"/>
            <a:ext cx="1571625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E0EBEB"/>
                </a:solidFill>
              </a:rPr>
              <a:t>"La experiencia subjetiva del momento"</a:t>
            </a:r>
            <a:endParaRPr lang="en-US" sz="942" dirty="0"/>
          </a:p>
        </p:txBody>
      </p:sp>
      <p:sp>
        <p:nvSpPr>
          <p:cNvPr id="26" name="Shape 20"/>
          <p:cNvSpPr/>
          <p:nvPr/>
        </p:nvSpPr>
        <p:spPr>
          <a:xfrm>
            <a:off x="714375" y="3370399"/>
            <a:ext cx="7715250" cy="857250"/>
          </a:xfrm>
          <a:prstGeom prst="rect">
            <a:avLst/>
          </a:prstGeom>
          <a:solidFill>
            <a:srgbClr val="2A5058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Shape 21"/>
          <p:cNvSpPr/>
          <p:nvPr/>
        </p:nvSpPr>
        <p:spPr>
          <a:xfrm>
            <a:off x="714375" y="3370399"/>
            <a:ext cx="28575" cy="857250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Text 22"/>
          <p:cNvSpPr/>
          <p:nvPr/>
        </p:nvSpPr>
        <p:spPr>
          <a:xfrm>
            <a:off x="928688" y="3721336"/>
            <a:ext cx="7143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DC8060"/>
                </a:solidFill>
              </a:rPr>
              <a:t>Ejemplo</a:t>
            </a:r>
            <a:endParaRPr lang="en-US" sz="784" dirty="0"/>
          </a:p>
        </p:txBody>
      </p:sp>
      <p:sp>
        <p:nvSpPr>
          <p:cNvPr id="29" name="Text 23"/>
          <p:cNvSpPr/>
          <p:nvPr/>
        </p:nvSpPr>
        <p:spPr>
          <a:xfrm>
            <a:off x="1857375" y="3584711"/>
            <a:ext cx="63579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A3A3A"/>
                </a:solidFill>
              </a:rPr>
              <a:t>Email difícil (Hecho) + Hombros tensos (Gesto) + Nudo en estómago (Sensación) = AMENAZA</a:t>
            </a:r>
            <a:endParaRPr lang="en-US" sz="1090" dirty="0"/>
          </a:p>
        </p:txBody>
      </p:sp>
      <p:sp>
        <p:nvSpPr>
          <p:cNvPr id="30" name="Text 24"/>
          <p:cNvSpPr/>
          <p:nvPr/>
        </p:nvSpPr>
        <p:spPr>
          <a:xfrm>
            <a:off x="8600935" y="472201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B0B5"/>
                </a:solidFill>
              </a:rPr>
              <a:t>11</a:t>
            </a:r>
            <a:endParaRPr lang="en-US" sz="727" dirty="0"/>
          </a:p>
        </p:txBody>
      </p:sp>
    </p:spTree>
    <p:extLst>
      <p:ext uri="{BB962C8B-B14F-4D97-AF65-F5344CB8AC3E}">
        <p14:creationId xmlns:p14="http://schemas.microsoft.com/office/powerpoint/2010/main" val="215159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Donde Nace la Consciencia</a:t>
            </a:r>
            <a:endParaRPr lang="en-US" sz="2000" dirty="0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3317" y="1378744"/>
            <a:ext cx="589138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269" i="1" dirty="0">
                <a:solidFill>
                  <a:srgbClr val="4B5563"/>
                </a:solidFill>
              </a:rPr>
              <a:t>"Los sentidos, como forma básica de cognición, son el punto de partida para el</a:t>
            </a:r>
            <a:endParaRPr lang="en-US" sz="1269" dirty="0"/>
          </a:p>
        </p:txBody>
      </p:sp>
      <p:sp>
        <p:nvSpPr>
          <p:cNvPr id="5" name="Text 2"/>
          <p:cNvSpPr/>
          <p:nvPr/>
        </p:nvSpPr>
        <p:spPr>
          <a:xfrm>
            <a:off x="583317" y="1657351"/>
            <a:ext cx="425934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269" i="1" dirty="0">
                <a:solidFill>
                  <a:srgbClr val="4B5563"/>
                </a:solidFill>
              </a:rPr>
              <a:t>desarrollo de la mente, los sentimientos y la consciencia."</a:t>
            </a:r>
            <a:endParaRPr lang="en-US" sz="1269" dirty="0"/>
          </a:p>
        </p:txBody>
      </p:sp>
      <p:sp>
        <p:nvSpPr>
          <p:cNvPr id="6" name="Text 3"/>
          <p:cNvSpPr/>
          <p:nvPr/>
        </p:nvSpPr>
        <p:spPr>
          <a:xfrm>
            <a:off x="583317" y="1971676"/>
            <a:ext cx="6200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2A5058"/>
                </a:solidFill>
              </a:rPr>
              <a:t>— Antonio Damasio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457200" y="2643188"/>
            <a:ext cx="1971675" cy="10572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457200" y="2643188"/>
            <a:ext cx="1971675" cy="285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628650" y="2814638"/>
            <a:ext cx="1628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1. Sentir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628650" y="3071813"/>
            <a:ext cx="162877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4B5563"/>
                </a:solidFill>
              </a:rPr>
              <a:t>Biología básica. Detección de estímulos (luz, presión, química).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2343094" y="2986088"/>
            <a:ext cx="2286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DC8060"/>
                </a:solidFill>
              </a:rPr>
              <a:t>→</a:t>
            </a:r>
            <a:endParaRPr lang="en-US" sz="1602" dirty="0"/>
          </a:p>
        </p:txBody>
      </p:sp>
      <p:sp>
        <p:nvSpPr>
          <p:cNvPr id="12" name="Shape 9"/>
          <p:cNvSpPr/>
          <p:nvPr/>
        </p:nvSpPr>
        <p:spPr>
          <a:xfrm>
            <a:off x="2543175" y="2643188"/>
            <a:ext cx="1971675" cy="10572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10"/>
          <p:cNvSpPr/>
          <p:nvPr/>
        </p:nvSpPr>
        <p:spPr>
          <a:xfrm>
            <a:off x="2543175" y="2643188"/>
            <a:ext cx="1971675" cy="285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2714625" y="2814638"/>
            <a:ext cx="1628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2. Experimentar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2714625" y="3071813"/>
            <a:ext cx="16287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4B5563"/>
                </a:solidFill>
              </a:rPr>
              <a:t>Integración. El estímulo se convierte en sensación subjetiva (dolor, placer).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4429069" y="2986088"/>
            <a:ext cx="2286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DC8060"/>
                </a:solidFill>
              </a:rPr>
              <a:t>→</a:t>
            </a:r>
            <a:endParaRPr lang="en-US" sz="1602" dirty="0"/>
          </a:p>
        </p:txBody>
      </p:sp>
      <p:sp>
        <p:nvSpPr>
          <p:cNvPr id="17" name="Shape 14"/>
          <p:cNvSpPr/>
          <p:nvPr/>
        </p:nvSpPr>
        <p:spPr>
          <a:xfrm>
            <a:off x="4629150" y="2643188"/>
            <a:ext cx="1971675" cy="10572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5"/>
          <p:cNvSpPr/>
          <p:nvPr/>
        </p:nvSpPr>
        <p:spPr>
          <a:xfrm>
            <a:off x="4629150" y="2643188"/>
            <a:ext cx="1971675" cy="28575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Text 16"/>
          <p:cNvSpPr/>
          <p:nvPr/>
        </p:nvSpPr>
        <p:spPr>
          <a:xfrm>
            <a:off x="4800600" y="2814638"/>
            <a:ext cx="1628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3. Conocer</a:t>
            </a:r>
            <a:endParaRPr lang="en-US" sz="987" dirty="0"/>
          </a:p>
        </p:txBody>
      </p:sp>
      <p:sp>
        <p:nvSpPr>
          <p:cNvPr id="20" name="Text 17"/>
          <p:cNvSpPr/>
          <p:nvPr/>
        </p:nvSpPr>
        <p:spPr>
          <a:xfrm>
            <a:off x="4800600" y="3071813"/>
            <a:ext cx="16287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4B5563"/>
                </a:solidFill>
              </a:rPr>
              <a:t>Interpretación. Asignación de significado y categoría a la experiencia.</a:t>
            </a:r>
            <a:endParaRPr lang="en-US" sz="727" dirty="0"/>
          </a:p>
        </p:txBody>
      </p:sp>
      <p:sp>
        <p:nvSpPr>
          <p:cNvPr id="21" name="Text 18"/>
          <p:cNvSpPr/>
          <p:nvPr/>
        </p:nvSpPr>
        <p:spPr>
          <a:xfrm>
            <a:off x="6515044" y="2986088"/>
            <a:ext cx="2286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DC8060"/>
                </a:solidFill>
              </a:rPr>
              <a:t>→</a:t>
            </a:r>
            <a:endParaRPr lang="en-US" sz="1602" dirty="0"/>
          </a:p>
        </p:txBody>
      </p:sp>
      <p:sp>
        <p:nvSpPr>
          <p:cNvPr id="22" name="Shape 19"/>
          <p:cNvSpPr/>
          <p:nvPr/>
        </p:nvSpPr>
        <p:spPr>
          <a:xfrm>
            <a:off x="6715125" y="2643188"/>
            <a:ext cx="1971675" cy="1028700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Shape 20"/>
          <p:cNvSpPr/>
          <p:nvPr/>
        </p:nvSpPr>
        <p:spPr>
          <a:xfrm>
            <a:off x="6715125" y="2643188"/>
            <a:ext cx="1971675" cy="285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Text 21"/>
          <p:cNvSpPr/>
          <p:nvPr/>
        </p:nvSpPr>
        <p:spPr>
          <a:xfrm>
            <a:off x="6886575" y="2814638"/>
            <a:ext cx="1628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4. Consciencia</a:t>
            </a:r>
            <a:endParaRPr lang="en-US" sz="987" dirty="0"/>
          </a:p>
        </p:txBody>
      </p:sp>
      <p:sp>
        <p:nvSpPr>
          <p:cNvPr id="25" name="Text 22"/>
          <p:cNvSpPr/>
          <p:nvPr/>
        </p:nvSpPr>
        <p:spPr>
          <a:xfrm>
            <a:off x="6886575" y="3071813"/>
            <a:ext cx="162877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</a:rPr>
              <a:t>Reflexión. El "yo" que se da cuenta de que está sintiendo.</a:t>
            </a:r>
            <a:endParaRPr lang="en-US" sz="727" dirty="0"/>
          </a:p>
        </p:txBody>
      </p:sp>
      <p:sp>
        <p:nvSpPr>
          <p:cNvPr id="26" name="Shape 23"/>
          <p:cNvSpPr/>
          <p:nvPr/>
        </p:nvSpPr>
        <p:spPr>
          <a:xfrm>
            <a:off x="457200" y="3900488"/>
            <a:ext cx="8229600" cy="685800"/>
          </a:xfrm>
          <a:prstGeom prst="rect">
            <a:avLst/>
          </a:prstGeom>
          <a:solidFill>
            <a:srgbClr val="DC8060">
              <a:alpha val="1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Shape 24"/>
          <p:cNvSpPr/>
          <p:nvPr/>
        </p:nvSpPr>
        <p:spPr>
          <a:xfrm>
            <a:off x="628650" y="4071938"/>
            <a:ext cx="342900" cy="342900"/>
          </a:xfrm>
          <a:prstGeom prst="ellipse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Text 25"/>
          <p:cNvSpPr/>
          <p:nvPr/>
        </p:nvSpPr>
        <p:spPr>
          <a:xfrm>
            <a:off x="628650" y="4071938"/>
            <a:ext cx="342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!</a:t>
            </a:r>
            <a:endParaRPr lang="en-US" sz="1193" dirty="0"/>
          </a:p>
        </p:txBody>
      </p:sp>
      <p:sp>
        <p:nvSpPr>
          <p:cNvPr id="29" name="Text 26"/>
          <p:cNvSpPr/>
          <p:nvPr/>
        </p:nvSpPr>
        <p:spPr>
          <a:xfrm>
            <a:off x="1143000" y="4143375"/>
            <a:ext cx="629350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Sin los sentidos, no existiría la base para formar una representación del mundo en la mente.</a:t>
            </a:r>
            <a:endParaRPr lang="en-US" sz="987" dirty="0"/>
          </a:p>
        </p:txBody>
      </p:sp>
      <p:sp>
        <p:nvSpPr>
          <p:cNvPr id="999" name="Text Subtitle"/>
          <p:cNvSpPr txBox="1"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LOS SENTIDOS</a:t>
            </a:r>
            <a:endParaRPr lang="en-US" sz="10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28255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ontserra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ontserra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2BE3149-8A47-4098-BE24-C4FD22616A6F}">
  <we:reference id="wa200010001" version="1.0.0.0" store="en-US" storeType="OMEX"/>
  <we:alternateReferences>
    <we:reference id="wa200010001" version="1.0.0.0" store="en-US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1623</Words>
  <Application>Microsoft Office PowerPoint</Application>
  <PresentationFormat>Presentación en pantalla (16:9)</PresentationFormat>
  <Paragraphs>257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1" baseType="lpstr">
      <vt:lpstr>Arial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Sergio LG</cp:lastModifiedBy>
  <cp:revision>26</cp:revision>
  <dcterms:created xsi:type="dcterms:W3CDTF">2026-02-14T09:54:13Z</dcterms:created>
  <dcterms:modified xsi:type="dcterms:W3CDTF">2026-02-15T09:43:21Z</dcterms:modified>
</cp:coreProperties>
</file>